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Lst>
  <p:notesMasterIdLst>
    <p:notesMasterId r:id="rId34"/>
  </p:notesMasterIdLst>
  <p:sldIdLst>
    <p:sldId id="258" r:id="rId5"/>
    <p:sldId id="257" r:id="rId6"/>
    <p:sldId id="310" r:id="rId7"/>
    <p:sldId id="266" r:id="rId8"/>
    <p:sldId id="323" r:id="rId9"/>
    <p:sldId id="276" r:id="rId10"/>
    <p:sldId id="265" r:id="rId11"/>
    <p:sldId id="387" r:id="rId12"/>
    <p:sldId id="397" r:id="rId13"/>
    <p:sldId id="287" r:id="rId14"/>
    <p:sldId id="391" r:id="rId15"/>
    <p:sldId id="392" r:id="rId16"/>
    <p:sldId id="393" r:id="rId17"/>
    <p:sldId id="394" r:id="rId18"/>
    <p:sldId id="395" r:id="rId19"/>
    <p:sldId id="396" r:id="rId20"/>
    <p:sldId id="398" r:id="rId21"/>
    <p:sldId id="348" r:id="rId22"/>
    <p:sldId id="324" r:id="rId23"/>
    <p:sldId id="385" r:id="rId24"/>
    <p:sldId id="321" r:id="rId25"/>
    <p:sldId id="335" r:id="rId26"/>
    <p:sldId id="280" r:id="rId27"/>
    <p:sldId id="306" r:id="rId28"/>
    <p:sldId id="399" r:id="rId29"/>
    <p:sldId id="305" r:id="rId30"/>
    <p:sldId id="274" r:id="rId31"/>
    <p:sldId id="304" r:id="rId32"/>
    <p:sldId id="3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4764" autoAdjust="0"/>
  </p:normalViewPr>
  <p:slideViewPr>
    <p:cSldViewPr snapToGrid="0">
      <p:cViewPr varScale="1">
        <p:scale>
          <a:sx n="50" d="100"/>
          <a:sy n="50" d="100"/>
        </p:scale>
        <p:origin x="1288" y="28"/>
      </p:cViewPr>
      <p:guideLst/>
    </p:cSldViewPr>
  </p:slideViewPr>
  <p:outlineViewPr>
    <p:cViewPr>
      <p:scale>
        <a:sx n="33" d="100"/>
        <a:sy n="33" d="100"/>
      </p:scale>
      <p:origin x="0" y="-58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Tooth" userId="59dc44f9-c1ea-4df9-bbf4-dbf20e963bf4" providerId="ADAL" clId="{BF9BB984-FD80-426E-9EEF-4223BAC82BB9}"/>
    <pc:docChg chg="modSld">
      <pc:chgData name="Claire Tooth" userId="59dc44f9-c1ea-4df9-bbf4-dbf20e963bf4" providerId="ADAL" clId="{BF9BB984-FD80-426E-9EEF-4223BAC82BB9}" dt="2023-02-06T18:02:45.111" v="93" actId="20577"/>
      <pc:docMkLst>
        <pc:docMk/>
      </pc:docMkLst>
      <pc:sldChg chg="modSp mod">
        <pc:chgData name="Claire Tooth" userId="59dc44f9-c1ea-4df9-bbf4-dbf20e963bf4" providerId="ADAL" clId="{BF9BB984-FD80-426E-9EEF-4223BAC82BB9}" dt="2023-02-06T17:59:20.617" v="1" actId="122"/>
        <pc:sldMkLst>
          <pc:docMk/>
          <pc:sldMk cId="2177611155" sldId="257"/>
        </pc:sldMkLst>
        <pc:spChg chg="mod">
          <ac:chgData name="Claire Tooth" userId="59dc44f9-c1ea-4df9-bbf4-dbf20e963bf4" providerId="ADAL" clId="{BF9BB984-FD80-426E-9EEF-4223BAC82BB9}" dt="2023-02-06T17:59:20.617" v="1" actId="122"/>
          <ac:spMkLst>
            <pc:docMk/>
            <pc:sldMk cId="2177611155" sldId="257"/>
            <ac:spMk id="3" creationId="{7A28142C-8DB5-4E4D-9C5B-D41495233B16}"/>
          </ac:spMkLst>
        </pc:spChg>
      </pc:sldChg>
      <pc:sldChg chg="modSp mod">
        <pc:chgData name="Claire Tooth" userId="59dc44f9-c1ea-4df9-bbf4-dbf20e963bf4" providerId="ADAL" clId="{BF9BB984-FD80-426E-9EEF-4223BAC82BB9}" dt="2023-02-06T18:02:45.111" v="93" actId="20577"/>
        <pc:sldMkLst>
          <pc:docMk/>
          <pc:sldMk cId="949381770" sldId="393"/>
        </pc:sldMkLst>
        <pc:spChg chg="mod">
          <ac:chgData name="Claire Tooth" userId="59dc44f9-c1ea-4df9-bbf4-dbf20e963bf4" providerId="ADAL" clId="{BF9BB984-FD80-426E-9EEF-4223BAC82BB9}" dt="2023-02-06T18:02:45.111" v="93" actId="20577"/>
          <ac:spMkLst>
            <pc:docMk/>
            <pc:sldMk cId="949381770" sldId="393"/>
            <ac:spMk id="3" creationId="{F2364520-E18A-4E5B-122E-6E0BECEDCA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5B22B-B9D3-4FF2-A451-8693BCD38AF3}" type="datetimeFigureOut">
              <a:rPr lang="en-GB" smtClean="0"/>
              <a:t>06/02/2023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E495B-09D9-4D8F-BC0B-49CCDD128076}" type="slidenum">
              <a:rPr lang="en-GB" smtClean="0"/>
              <a:t>‹#›</a:t>
            </a:fld>
            <a:endParaRPr lang="en-GB"/>
          </a:p>
        </p:txBody>
      </p:sp>
    </p:spTree>
    <p:extLst>
      <p:ext uri="{BB962C8B-B14F-4D97-AF65-F5344CB8AC3E}">
        <p14:creationId xmlns:p14="http://schemas.microsoft.com/office/powerpoint/2010/main" val="399047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dspace.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a:t>
            </a:fld>
            <a:endParaRPr lang="en-GB"/>
          </a:p>
        </p:txBody>
      </p:sp>
    </p:spTree>
    <p:extLst>
      <p:ext uri="{BB962C8B-B14F-4D97-AF65-F5344CB8AC3E}">
        <p14:creationId xmlns:p14="http://schemas.microsoft.com/office/powerpoint/2010/main" val="199283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32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Even if the behaviour or task is very short, if it is followed by lots of praise and a reward the young person can feel positive about their behaviour, coping strategy or skill.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Some like verbal praise, some may prefer physical praise like a sticker on their chart or extra time doing their </a:t>
            </a:r>
            <a:r>
              <a:rPr lang="en-US" sz="1200" dirty="0" err="1">
                <a:latin typeface="Calibri" panose="020F0502020204030204" pitchFamily="34" charset="0"/>
                <a:cs typeface="Calibri" panose="020F0502020204030204" pitchFamily="34" charset="0"/>
              </a:rPr>
              <a:t>favourite</a:t>
            </a:r>
            <a:r>
              <a:rPr lang="en-US" sz="1200" dirty="0">
                <a:latin typeface="Calibri" panose="020F0502020204030204" pitchFamily="34" charset="0"/>
                <a:cs typeface="Calibri" panose="020F0502020204030204" pitchFamily="34" charset="0"/>
              </a:rPr>
              <a:t> activity.</a:t>
            </a:r>
            <a:endParaRPr lang="en-GB"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algn="l"/>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91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This could be in a familiar place, like their bedroom or doing a calming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Ask for examples of safe activities they could use that could also be taken out with them (challenging behaviour can often be most difficult when in public, so having this secure at home before going out will allow parents/</a:t>
            </a:r>
            <a:r>
              <a:rPr lang="en-US" sz="1200" dirty="0" err="1">
                <a:effectLst/>
                <a:latin typeface="Segoe UI" panose="020B0502040204020203" pitchFamily="34" charset="0"/>
              </a:rPr>
              <a:t>carers</a:t>
            </a:r>
            <a:r>
              <a:rPr lang="en-US" sz="1200" dirty="0">
                <a:effectLst/>
                <a:latin typeface="Segoe UI" panose="020B0502040204020203" pitchFamily="34" charset="0"/>
              </a:rPr>
              <a:t> to feel more secure)</a:t>
            </a:r>
            <a:r>
              <a:rPr lang="en-GB" sz="1200" dirty="0">
                <a:effectLst/>
                <a:latin typeface="+mn-lt"/>
                <a:cs typeface="+mn-cs"/>
              </a:rPr>
              <a:t>.</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algn="l"/>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64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These could be included on the visual timetable.</a:t>
            </a:r>
          </a:p>
          <a:p>
            <a:pPr algn="l"/>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You can find lots of great techniques and tips for meditation and mindfulness on the Headspace website - </a:t>
            </a:r>
            <a:r>
              <a:rPr lang="en-US" sz="1200" dirty="0">
                <a:latin typeface="Calibri" panose="020F0502020204030204" pitchFamily="34" charset="0"/>
                <a:cs typeface="Calibri" panose="020F0502020204030204" pitchFamily="34" charset="0"/>
                <a:hlinkClick r:id="rId3"/>
              </a:rPr>
              <a:t>Meditation and Sleep Made Simple - Headspace</a:t>
            </a:r>
            <a:endParaRPr lang="en-GB"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780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B</a:t>
            </a:r>
            <a:r>
              <a:rPr lang="en-US" sz="1200" dirty="0">
                <a:effectLst/>
                <a:latin typeface="Calibri" panose="020F0502020204030204" pitchFamily="34" charset="0"/>
                <a:cs typeface="Calibri" panose="020F0502020204030204" pitchFamily="34" charset="0"/>
              </a:rPr>
              <a:t>e consistent with the strategies you use - make sure they can be applied in different settings/ circumstances and share this with other people involved in CYP's life (school/ childminders/ extended family who may have a caring role)</a:t>
            </a:r>
          </a:p>
          <a:p>
            <a:pPr algn="l"/>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35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These changes can be</a:t>
            </a:r>
            <a:r>
              <a:rPr lang="en-US" sz="1200" dirty="0">
                <a:latin typeface="Calibri" panose="020F0502020204030204" pitchFamily="34" charset="0"/>
                <a:cs typeface="Calibri" panose="020F0502020204030204" pitchFamily="34" charset="0"/>
              </a:rPr>
              <a:t> a temporary change or something more permanent.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Sequencing - where you are putting what is happening in a day in a logical order in your mind.</a:t>
            </a:r>
            <a:endParaRPr lang="en-GB"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It is important where possible to prepare in advance for what the change is likely to involve</a:t>
            </a:r>
          </a:p>
          <a:p>
            <a:pPr algn="l"/>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075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168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192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Links/contacts at the end of the presentation.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688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47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712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676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23</a:t>
            </a:fld>
            <a:endParaRPr lang="en-GB"/>
          </a:p>
        </p:txBody>
      </p:sp>
    </p:spTree>
    <p:extLst>
      <p:ext uri="{BB962C8B-B14F-4D97-AF65-F5344CB8AC3E}">
        <p14:creationId xmlns:p14="http://schemas.microsoft.com/office/powerpoint/2010/main" val="144542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24</a:t>
            </a:fld>
            <a:endParaRPr lang="en-GB"/>
          </a:p>
        </p:txBody>
      </p:sp>
    </p:spTree>
    <p:extLst>
      <p:ext uri="{BB962C8B-B14F-4D97-AF65-F5344CB8AC3E}">
        <p14:creationId xmlns:p14="http://schemas.microsoft.com/office/powerpoint/2010/main" val="1415072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25</a:t>
            </a:fld>
            <a:endParaRPr lang="en-GB"/>
          </a:p>
        </p:txBody>
      </p:sp>
    </p:spTree>
    <p:extLst>
      <p:ext uri="{BB962C8B-B14F-4D97-AF65-F5344CB8AC3E}">
        <p14:creationId xmlns:p14="http://schemas.microsoft.com/office/powerpoint/2010/main" val="2922048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26</a:t>
            </a:fld>
            <a:endParaRPr lang="en-GB"/>
          </a:p>
        </p:txBody>
      </p:sp>
    </p:spTree>
    <p:extLst>
      <p:ext uri="{BB962C8B-B14F-4D97-AF65-F5344CB8AC3E}">
        <p14:creationId xmlns:p14="http://schemas.microsoft.com/office/powerpoint/2010/main" val="1185646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27</a:t>
            </a:fld>
            <a:endParaRPr lang="en-GB"/>
          </a:p>
        </p:txBody>
      </p:sp>
    </p:spTree>
    <p:extLst>
      <p:ext uri="{BB962C8B-B14F-4D97-AF65-F5344CB8AC3E}">
        <p14:creationId xmlns:p14="http://schemas.microsoft.com/office/powerpoint/2010/main" val="2422114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28</a:t>
            </a:fld>
            <a:endParaRPr lang="en-GB"/>
          </a:p>
        </p:txBody>
      </p:sp>
    </p:spTree>
    <p:extLst>
      <p:ext uri="{BB962C8B-B14F-4D97-AF65-F5344CB8AC3E}">
        <p14:creationId xmlns:p14="http://schemas.microsoft.com/office/powerpoint/2010/main" val="114751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complete the feedback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https://forms.office.com/r/yhLC73Aszq</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79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44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How a difficult behaviour can build/ how triggers can impact (which leads on to next slide), how this can move on to acting out then </a:t>
            </a:r>
            <a:r>
              <a:rPr lang="en-US" sz="1200" dirty="0" err="1">
                <a:effectLst/>
                <a:latin typeface="Segoe UI" panose="020B0502040204020203" pitchFamily="34" charset="0"/>
              </a:rPr>
              <a:t>rationalising</a:t>
            </a:r>
            <a:r>
              <a:rPr lang="en-US" sz="1200" dirty="0">
                <a:effectLst/>
                <a:latin typeface="Segoe UI" panose="020B0502040204020203" pitchFamily="34" charset="0"/>
              </a:rPr>
              <a:t> the behaviour (so parents often expect an apology but the CYP feel this was a reasonable way to behave).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0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7</a:t>
            </a:fld>
            <a:endParaRPr lang="en-GB"/>
          </a:p>
        </p:txBody>
      </p:sp>
    </p:spTree>
    <p:extLst>
      <p:ext uri="{BB962C8B-B14F-4D97-AF65-F5344CB8AC3E}">
        <p14:creationId xmlns:p14="http://schemas.microsoft.com/office/powerpoint/2010/main" val="40800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Using too many strategies at once may result in none of them working</a:t>
            </a:r>
          </a:p>
          <a:p>
            <a:r>
              <a:rPr lang="en-US" sz="1200" dirty="0"/>
              <a:t>Don’t worry if things seem to get worse before they get better </a:t>
            </a:r>
          </a:p>
          <a:p>
            <a:r>
              <a:rPr lang="en-US" sz="1200" dirty="0"/>
              <a:t>It’s important to continue with the strategies you are using </a:t>
            </a:r>
          </a:p>
          <a:p>
            <a:r>
              <a:rPr lang="en-US" sz="1200" dirty="0"/>
              <a:t>If patterns of behaviour have emerged from the diary, a behaviour plan can be put in place </a:t>
            </a:r>
          </a:p>
          <a:p>
            <a:r>
              <a:rPr lang="en-US" sz="1200" dirty="0"/>
              <a:t>It’s important that everyone involved has a consistent approach to the behaviour and regularly discusses how strategies are progressing </a:t>
            </a:r>
            <a:endParaRPr lang="en-GB" sz="1200" dirty="0"/>
          </a:p>
        </p:txBody>
      </p:sp>
      <p:sp>
        <p:nvSpPr>
          <p:cNvPr id="4" name="Slide Number Placeholder 3"/>
          <p:cNvSpPr>
            <a:spLocks noGrp="1"/>
          </p:cNvSpPr>
          <p:nvPr>
            <p:ph type="sldNum" sz="quarter" idx="5"/>
          </p:nvPr>
        </p:nvSpPr>
        <p:spPr/>
        <p:txBody>
          <a:bodyPr/>
          <a:lstStyle/>
          <a:p>
            <a:fld id="{ABFE495B-09D9-4D8F-BC0B-49CCDD128076}" type="slidenum">
              <a:rPr lang="en-GB" smtClean="0"/>
              <a:t>8</a:t>
            </a:fld>
            <a:endParaRPr lang="en-GB"/>
          </a:p>
        </p:txBody>
      </p:sp>
    </p:spTree>
    <p:extLst>
      <p:ext uri="{BB962C8B-B14F-4D97-AF65-F5344CB8AC3E}">
        <p14:creationId xmlns:p14="http://schemas.microsoft.com/office/powerpoint/2010/main" val="218348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ABFE495B-09D9-4D8F-BC0B-49CCDD128076}" type="slidenum">
              <a:rPr lang="en-GB" smtClean="0"/>
              <a:t>9</a:t>
            </a:fld>
            <a:endParaRPr lang="en-GB"/>
          </a:p>
        </p:txBody>
      </p:sp>
    </p:spTree>
    <p:extLst>
      <p:ext uri="{BB962C8B-B14F-4D97-AF65-F5344CB8AC3E}">
        <p14:creationId xmlns:p14="http://schemas.microsoft.com/office/powerpoint/2010/main" val="688588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58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97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2/6/2023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2/6/2023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2/6/2023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twinkl.co.uk/resource/feelings-wants-and-needs-communication-aids-t-mfl-289"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twinkl.co.uk/resource/t-c-2548987-feelings-thermometer-a4-display-poster"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hes-extraordinary.com/complete-guide-to-picture-rehearsal-imitation-for-teaching-social-emotional-skills"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twinkl.co.uk/resource/t-s-578-when-routine-activity"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mentallyhealthyschools.org.uk/media/2001/emotion-wheel.pdf" TargetMode="External"/><Relationship Id="rId5" Type="http://schemas.openxmlformats.org/officeDocument/2006/relationships/hyperlink" Target="https://www.twinkl.co.uk/resource/t-t-2566948-emoji-themed-now-and-next-visual-aid" TargetMode="External"/><Relationship Id="rId4" Type="http://schemas.openxmlformats.org/officeDocument/2006/relationships/hyperlink" Target="https://www.twinkl.co.uk/resource/t-s-112-visual-timetable-steps-and-reward" TargetMode="Externa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penmindscamhs.org.uk/silverclou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gphf2OZjrTY?start=1&amp;feature=oembed" TargetMode="External"/><Relationship Id="rId6" Type="http://schemas.openxmlformats.org/officeDocument/2006/relationships/hyperlink" Target="https://www.youtube.com/watch?v=gphf2OZjrTY&amp;t=1s" TargetMode="External"/><Relationship Id="rId5" Type="http://schemas.openxmlformats.org/officeDocument/2006/relationships/image" Target="../media/image15.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challengingbehaviour.org.uk/" TargetMode="External"/><Relationship Id="rId4" Type="http://schemas.openxmlformats.org/officeDocument/2006/relationships/hyperlink" Target="http://www.newboldhope.or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openmindscalderdale.org.uk/" TargetMode="External"/><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timeoutcalderdale.co.uk/" TargetMode="External"/><Relationship Id="rId5" Type="http://schemas.openxmlformats.org/officeDocument/2006/relationships/hyperlink" Target="http://www.kooth.com/" TargetMode="External"/><Relationship Id="rId4" Type="http://schemas.openxmlformats.org/officeDocument/2006/relationships/hyperlink" Target="http://www.mentallyhealthyschools.org.uk/" TargetMode="Externa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mailto:info@thebrunswickcentre.org.uk" TargetMode="External"/><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hyperlink" Target="https://www.locala.org.uk/your-healthcare/ereferrals-home/ereferrals/school-nursing-calderdal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alderdale.gov.uk/ycs" TargetMode="External"/><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openmindscamhs.org.uk/" TargetMode="External"/><Relationship Id="rId4" Type="http://schemas.openxmlformats.org/officeDocument/2006/relationships/hyperlink" Target="http://www.noahsarkcentre.org.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91121" y="590331"/>
            <a:ext cx="7505700" cy="4066540"/>
          </a:xfrm>
        </p:spPr>
        <p:txBody>
          <a:bodyPr vert="horz" lIns="91440" tIns="45720" rIns="91440" bIns="45720" rtlCol="0" anchor="b">
            <a:normAutofit/>
          </a:bodyPr>
          <a:lstStyle/>
          <a:p>
            <a:r>
              <a:rPr lang="en-US" sz="5200" dirty="0">
                <a:latin typeface="Modern Love" panose="04090805081005020601" pitchFamily="82" charset="0"/>
              </a:rPr>
              <a:t>Understanding Difficult Behaviours</a:t>
            </a:r>
          </a:p>
        </p:txBody>
      </p:sp>
      <p:sp>
        <p:nvSpPr>
          <p:cNvPr id="19"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a:extLst>
              <a:ext uri="{FF2B5EF4-FFF2-40B4-BE49-F238E27FC236}">
                <a16:creationId xmlns:a16="http://schemas.microsoft.com/office/drawing/2014/main" id="{E99B87F2-DA46-474D-9A96-3F0CDC10E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90" y="5641975"/>
            <a:ext cx="25590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tantrum gif cartoon">
            <a:extLst>
              <a:ext uri="{FF2B5EF4-FFF2-40B4-BE49-F238E27FC236}">
                <a16:creationId xmlns:a16="http://schemas.microsoft.com/office/drawing/2014/main" id="{F602B08B-3AF9-A8B4-C43B-D87CDA315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622" y="2221872"/>
            <a:ext cx="4324818" cy="241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4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000" dirty="0">
                <a:latin typeface="Modern Love" panose="04090805081005020601" pitchFamily="82" charset="0"/>
              </a:rPr>
              <a:t>What can you do to help?</a:t>
            </a:r>
            <a:endParaRPr lang="en-GB" sz="60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2364520-E18A-4E5B-122E-6E0BECEDCA0E}"/>
              </a:ext>
            </a:extLst>
          </p:cNvPr>
          <p:cNvSpPr>
            <a:spLocks noGrp="1"/>
          </p:cNvSpPr>
          <p:nvPr>
            <p:ph idx="1"/>
          </p:nvPr>
        </p:nvSpPr>
        <p:spPr>
          <a:xfrm>
            <a:off x="669036" y="2150238"/>
            <a:ext cx="5736336" cy="4490339"/>
          </a:xfrm>
        </p:spPr>
        <p:txBody>
          <a:bodyPr vert="horz" lIns="91440" tIns="45720" rIns="91440" bIns="45720" rtlCol="0">
            <a:normAutofit/>
          </a:bodyPr>
          <a:lstStyle/>
          <a:p>
            <a:r>
              <a:rPr lang="en-US" sz="2400" dirty="0">
                <a:latin typeface="Calibri" panose="020F0502020204030204" pitchFamily="34" charset="0"/>
                <a:cs typeface="Calibri" panose="020F0502020204030204" pitchFamily="34" charset="0"/>
              </a:rPr>
              <a:t>Speak </a:t>
            </a:r>
            <a:r>
              <a:rPr lang="en-US" sz="2400" b="1" dirty="0">
                <a:latin typeface="Calibri" panose="020F0502020204030204" pitchFamily="34" charset="0"/>
                <a:cs typeface="Calibri" panose="020F0502020204030204" pitchFamily="34" charset="0"/>
              </a:rPr>
              <a:t>clearly</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precisely</a:t>
            </a:r>
            <a:r>
              <a:rPr lang="en-US" sz="2400" dirty="0">
                <a:latin typeface="Calibri" panose="020F0502020204030204" pitchFamily="34" charset="0"/>
                <a:cs typeface="Calibri" panose="020F0502020204030204" pitchFamily="34" charset="0"/>
              </a:rPr>
              <a:t> using </a:t>
            </a:r>
            <a:r>
              <a:rPr lang="en-US" sz="2400" b="1" dirty="0">
                <a:latin typeface="Calibri" panose="020F0502020204030204" pitchFamily="34" charset="0"/>
                <a:cs typeface="Calibri" panose="020F0502020204030204" pitchFamily="34" charset="0"/>
              </a:rPr>
              <a:t>short sentences</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By </a:t>
            </a:r>
            <a:r>
              <a:rPr lang="en-US" sz="2400" b="1" dirty="0">
                <a:latin typeface="Calibri" panose="020F0502020204030204" pitchFamily="34" charset="0"/>
                <a:cs typeface="Calibri" panose="020F0502020204030204" pitchFamily="34" charset="0"/>
              </a:rPr>
              <a:t>limiting communication</a:t>
            </a:r>
            <a:r>
              <a:rPr lang="en-US" sz="2400" dirty="0">
                <a:latin typeface="Calibri" panose="020F0502020204030204" pitchFamily="34" charset="0"/>
                <a:cs typeface="Calibri" panose="020F0502020204030204" pitchFamily="34" charset="0"/>
              </a:rPr>
              <a:t>, the young person is less likely to feel overloaded by information and more likely to be able to process what you say.</a:t>
            </a:r>
          </a:p>
          <a:p>
            <a:r>
              <a:rPr lang="en-US" sz="2400" dirty="0">
                <a:latin typeface="Calibri" panose="020F0502020204030204" pitchFamily="34" charset="0"/>
                <a:cs typeface="Calibri" panose="020F0502020204030204" pitchFamily="34" charset="0"/>
              </a:rPr>
              <a:t>Some children may find it easier to process </a:t>
            </a:r>
            <a:r>
              <a:rPr lang="en-US" sz="2400" b="1" dirty="0">
                <a:latin typeface="Calibri" panose="020F0502020204030204" pitchFamily="34" charset="0"/>
                <a:cs typeface="Calibri" panose="020F0502020204030204" pitchFamily="34" charset="0"/>
              </a:rPr>
              <a:t>visual information</a:t>
            </a:r>
            <a:r>
              <a:rPr lang="en-US" sz="2400" dirty="0">
                <a:latin typeface="Calibri" panose="020F0502020204030204" pitchFamily="34" charset="0"/>
                <a:cs typeface="Calibri" panose="020F0502020204030204" pitchFamily="34" charset="0"/>
              </a:rPr>
              <a:t>. You can support them to communicate their wants and needs using </a:t>
            </a:r>
            <a:r>
              <a:rPr lang="en-US" sz="2400" b="1" dirty="0">
                <a:latin typeface="Calibri" panose="020F0502020204030204" pitchFamily="34" charset="0"/>
                <a:cs typeface="Calibri" panose="020F0502020204030204" pitchFamily="34" charset="0"/>
              </a:rPr>
              <a:t>pictures</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symbols</a:t>
            </a:r>
            <a:r>
              <a:rPr lang="en-US" sz="2400" dirty="0">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25DD7CE-C475-B9B9-AAD7-9EAF38C27F23}"/>
              </a:ext>
            </a:extLst>
          </p:cNvPr>
          <p:cNvPicPr>
            <a:picLocks noChangeAspect="1"/>
          </p:cNvPicPr>
          <p:nvPr/>
        </p:nvPicPr>
        <p:blipFill>
          <a:blip r:embed="rId4"/>
          <a:stretch>
            <a:fillRect/>
          </a:stretch>
        </p:blipFill>
        <p:spPr>
          <a:xfrm rot="16200000">
            <a:off x="6876494" y="2626668"/>
            <a:ext cx="4542809" cy="3290378"/>
          </a:xfrm>
          <a:prstGeom prst="rect">
            <a:avLst/>
          </a:prstGeom>
        </p:spPr>
      </p:pic>
      <p:sp>
        <p:nvSpPr>
          <p:cNvPr id="11" name="TextBox 10">
            <a:extLst>
              <a:ext uri="{FF2B5EF4-FFF2-40B4-BE49-F238E27FC236}">
                <a16:creationId xmlns:a16="http://schemas.microsoft.com/office/drawing/2014/main" id="{CD85A472-4EC6-1FD1-1D27-C90A3F7DADD6}"/>
              </a:ext>
            </a:extLst>
          </p:cNvPr>
          <p:cNvSpPr txBox="1"/>
          <p:nvPr/>
        </p:nvSpPr>
        <p:spPr>
          <a:xfrm>
            <a:off x="8242808" y="6610286"/>
            <a:ext cx="3949192" cy="400110"/>
          </a:xfrm>
          <a:prstGeom prst="rect">
            <a:avLst/>
          </a:prstGeom>
          <a:noFill/>
        </p:spPr>
        <p:txBody>
          <a:bodyPr wrap="square" rtlCol="0">
            <a:spAutoFit/>
          </a:bodyPr>
          <a:lstStyle/>
          <a:p>
            <a:r>
              <a:rPr kumimoji="0" lang="en-US"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Taken from: </a:t>
            </a:r>
            <a:r>
              <a:rPr lang="en-GB" sz="1000" dirty="0">
                <a:latin typeface="Calibri" panose="020F0502020204030204" pitchFamily="34" charset="0"/>
                <a:cs typeface="Calibri" panose="020F0502020204030204" pitchFamily="34" charset="0"/>
                <a:hlinkClick r:id="rId5"/>
              </a:rPr>
              <a:t>👉 Feelings, Wants and Needs Communication Aids - Twinkl</a:t>
            </a:r>
            <a:endParaRPr lang="en-GB" sz="1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85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6676" y="370098"/>
            <a:ext cx="10515600" cy="1325563"/>
          </a:xfrm>
        </p:spPr>
        <p:txBody>
          <a:bodyPr>
            <a:noAutofit/>
          </a:bodyPr>
          <a:lstStyle/>
          <a:p>
            <a:pPr algn="ctr"/>
            <a:r>
              <a:rPr lang="en-US" sz="6000" dirty="0">
                <a:latin typeface="Modern Love" panose="04090805081005020601" pitchFamily="82" charset="0"/>
              </a:rPr>
              <a:t>Help to identify emotions</a:t>
            </a:r>
            <a:endParaRPr lang="en-GB" sz="60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2364520-E18A-4E5B-122E-6E0BECEDCA0E}"/>
              </a:ext>
            </a:extLst>
          </p:cNvPr>
          <p:cNvSpPr>
            <a:spLocks noGrp="1"/>
          </p:cNvSpPr>
          <p:nvPr>
            <p:ph idx="1"/>
          </p:nvPr>
        </p:nvSpPr>
        <p:spPr>
          <a:xfrm>
            <a:off x="5164328" y="1947673"/>
            <a:ext cx="6358636" cy="4735766"/>
          </a:xfrm>
        </p:spPr>
        <p:txBody>
          <a:bodyPr vert="horz" lIns="91440" tIns="45720" rIns="91440" bIns="45720" rtlCol="0">
            <a:normAutofit fontScale="92500" lnSpcReduction="20000"/>
          </a:bodyPr>
          <a:lstStyle/>
          <a:p>
            <a:pPr marL="0" indent="0">
              <a:buNone/>
            </a:pPr>
            <a:r>
              <a:rPr lang="en-US" sz="2400" dirty="0">
                <a:latin typeface="Calibri" panose="020F0502020204030204" pitchFamily="34" charset="0"/>
                <a:cs typeface="Calibri" panose="020F0502020204030204" pitchFamily="34" charset="0"/>
              </a:rPr>
              <a:t>Some children have difficulty with concepts such as </a:t>
            </a:r>
            <a:r>
              <a:rPr lang="en-US" sz="2400" b="1" dirty="0">
                <a:latin typeface="Calibri" panose="020F0502020204030204" pitchFamily="34" charset="0"/>
                <a:cs typeface="Calibri" panose="020F0502020204030204" pitchFamily="34" charset="0"/>
              </a:rPr>
              <a:t>emotions</a:t>
            </a:r>
            <a:r>
              <a:rPr lang="en-US" sz="2400" dirty="0">
                <a:latin typeface="Calibri" panose="020F0502020204030204" pitchFamily="34" charset="0"/>
                <a:cs typeface="Calibri" panose="020F0502020204030204" pitchFamily="34" charset="0"/>
              </a:rPr>
              <a:t>, but there are ways to turn emotions into more </a:t>
            </a:r>
            <a:r>
              <a:rPr lang="en-US" sz="2400" b="1" dirty="0">
                <a:latin typeface="Calibri" panose="020F0502020204030204" pitchFamily="34" charset="0"/>
                <a:cs typeface="Calibri" panose="020F0502020204030204" pitchFamily="34" charset="0"/>
              </a:rPr>
              <a:t>solid concepts</a:t>
            </a:r>
            <a:r>
              <a:rPr lang="en-US" sz="2400" dirty="0">
                <a:latin typeface="Calibri" panose="020F0502020204030204" pitchFamily="34" charset="0"/>
                <a:cs typeface="Calibri" panose="020F0502020204030204" pitchFamily="34" charset="0"/>
              </a:rPr>
              <a:t>.</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You can use a </a:t>
            </a:r>
            <a:r>
              <a:rPr lang="en-US" sz="2400" b="1" dirty="0">
                <a:latin typeface="Calibri" panose="020F0502020204030204" pitchFamily="34" charset="0"/>
                <a:cs typeface="Calibri" panose="020F0502020204030204" pitchFamily="34" charset="0"/>
              </a:rPr>
              <a:t>traffic light system</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visual thermometer </a:t>
            </a:r>
            <a:r>
              <a:rPr lang="en-US" sz="2400" dirty="0">
                <a:latin typeface="Calibri" panose="020F0502020204030204" pitchFamily="34" charset="0"/>
                <a:cs typeface="Calibri" panose="020F0502020204030204" pitchFamily="34" charset="0"/>
              </a:rPr>
              <a:t>or a </a:t>
            </a:r>
            <a:r>
              <a:rPr lang="en-US" sz="2400" b="1" dirty="0">
                <a:latin typeface="Calibri" panose="020F0502020204030204" pitchFamily="34" charset="0"/>
                <a:cs typeface="Calibri" panose="020F0502020204030204" pitchFamily="34" charset="0"/>
              </a:rPr>
              <a:t>scale</a:t>
            </a:r>
            <a:r>
              <a:rPr lang="en-US" sz="2400" dirty="0">
                <a:latin typeface="Calibri" panose="020F0502020204030204" pitchFamily="34" charset="0"/>
                <a:cs typeface="Calibri" panose="020F0502020204030204" pitchFamily="34" charset="0"/>
              </a:rPr>
              <a:t> of 1-5 to present emotions as </a:t>
            </a:r>
            <a:r>
              <a:rPr lang="en-US" sz="2400" dirty="0" err="1">
                <a:latin typeface="Calibri" panose="020F0502020204030204" pitchFamily="34" charset="0"/>
                <a:cs typeface="Calibri" panose="020F0502020204030204" pitchFamily="34" charset="0"/>
              </a:rPr>
              <a:t>colours</a:t>
            </a:r>
            <a:r>
              <a:rPr lang="en-US" sz="2400" dirty="0">
                <a:latin typeface="Calibri" panose="020F0502020204030204" pitchFamily="34" charset="0"/>
                <a:cs typeface="Calibri" panose="020F0502020204030204" pitchFamily="34" charset="0"/>
              </a:rPr>
              <a:t> or numbers.</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If a child can identify that they’re getting angry then they can try to do something to calm themselves down, they can remove themselves from a situation or other people can see what is happening and take action.</a:t>
            </a:r>
          </a:p>
          <a:p>
            <a:pPr marL="0" indent="0">
              <a:buNone/>
            </a:pPr>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E8DA27A-FED9-E3F4-00C1-A64CCF9C7A3C}"/>
              </a:ext>
            </a:extLst>
          </p:cNvPr>
          <p:cNvPicPr>
            <a:picLocks noChangeAspect="1"/>
          </p:cNvPicPr>
          <p:nvPr/>
        </p:nvPicPr>
        <p:blipFill>
          <a:blip r:embed="rId4"/>
          <a:stretch>
            <a:fillRect/>
          </a:stretch>
        </p:blipFill>
        <p:spPr>
          <a:xfrm rot="16200000">
            <a:off x="476877" y="2680292"/>
            <a:ext cx="4545050" cy="3193076"/>
          </a:xfrm>
          <a:prstGeom prst="rect">
            <a:avLst/>
          </a:prstGeom>
        </p:spPr>
      </p:pic>
      <p:sp>
        <p:nvSpPr>
          <p:cNvPr id="6" name="TextBox 5">
            <a:extLst>
              <a:ext uri="{FF2B5EF4-FFF2-40B4-BE49-F238E27FC236}">
                <a16:creationId xmlns:a16="http://schemas.microsoft.com/office/drawing/2014/main" id="{8BA6016E-7805-470B-D0FD-3637CEABA814}"/>
              </a:ext>
            </a:extLst>
          </p:cNvPr>
          <p:cNvSpPr txBox="1"/>
          <p:nvPr/>
        </p:nvSpPr>
        <p:spPr>
          <a:xfrm>
            <a:off x="0" y="6628794"/>
            <a:ext cx="4229100" cy="400110"/>
          </a:xfrm>
          <a:prstGeom prst="rect">
            <a:avLst/>
          </a:prstGeom>
          <a:noFill/>
        </p:spPr>
        <p:txBody>
          <a:bodyPr wrap="square" rtlCol="0">
            <a:spAutoFit/>
          </a:bodyPr>
          <a:lstStyle/>
          <a:p>
            <a:r>
              <a:rPr kumimoji="0" lang="en-US"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Taken from: </a:t>
            </a:r>
            <a:r>
              <a:rPr lang="en-GB" sz="1000" dirty="0">
                <a:latin typeface="Calibri" panose="020F0502020204030204" pitchFamily="34" charset="0"/>
                <a:cs typeface="Calibri" panose="020F0502020204030204" pitchFamily="34" charset="0"/>
                <a:hlinkClick r:id="rId5"/>
              </a:rPr>
              <a:t>Feelings Thermometer Display | Feelings Poster PDF - Twinkl</a:t>
            </a:r>
            <a:endParaRPr lang="en-GB" sz="1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318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7200" dirty="0">
                <a:latin typeface="Modern Love" panose="04090805081005020601" pitchFamily="82" charset="0"/>
              </a:rPr>
              <a:t>Social stories</a:t>
            </a:r>
            <a:endParaRPr lang="en-GB" sz="72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2364520-E18A-4E5B-122E-6E0BECEDCA0E}"/>
              </a:ext>
            </a:extLst>
          </p:cNvPr>
          <p:cNvSpPr>
            <a:spLocks noGrp="1"/>
          </p:cNvSpPr>
          <p:nvPr>
            <p:ph idx="1"/>
          </p:nvPr>
        </p:nvSpPr>
        <p:spPr>
          <a:xfrm>
            <a:off x="669036" y="2189311"/>
            <a:ext cx="5114036" cy="4735766"/>
          </a:xfrm>
        </p:spPr>
        <p:txBody>
          <a:bodyPr vert="horz" lIns="91440" tIns="45720" rIns="91440" bIns="45720" rtlCol="0">
            <a:normAutofit/>
          </a:bodyPr>
          <a:lstStyle/>
          <a:p>
            <a:pPr marL="0" indent="0">
              <a:buNone/>
            </a:pPr>
            <a:r>
              <a:rPr lang="en-US" sz="2400" dirty="0">
                <a:latin typeface="Calibri" panose="020F0502020204030204" pitchFamily="34" charset="0"/>
                <a:cs typeface="Calibri" panose="020F0502020204030204" pitchFamily="34" charset="0"/>
              </a:rPr>
              <a:t>Social stories can be a useful way of explaining how to </a:t>
            </a:r>
            <a:r>
              <a:rPr lang="en-US" sz="2400" b="1" dirty="0">
                <a:latin typeface="Calibri" panose="020F0502020204030204" pitchFamily="34" charset="0"/>
                <a:cs typeface="Calibri" panose="020F0502020204030204" pitchFamily="34" charset="0"/>
              </a:rPr>
              <a:t>manage a certain emotion</a:t>
            </a:r>
            <a:r>
              <a:rPr lang="en-US" sz="2400" dirty="0">
                <a:latin typeface="Calibri" panose="020F0502020204030204" pitchFamily="34" charset="0"/>
                <a:cs typeface="Calibri" panose="020F0502020204030204" pitchFamily="34" charset="0"/>
              </a:rPr>
              <a:t>.</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A social story is a </a:t>
            </a:r>
            <a:r>
              <a:rPr lang="en-US" sz="2400" b="1" dirty="0">
                <a:latin typeface="Calibri" panose="020F0502020204030204" pitchFamily="34" charset="0"/>
                <a:cs typeface="Calibri" panose="020F0502020204030204" pitchFamily="34" charset="0"/>
              </a:rPr>
              <a:t>written</a:t>
            </a:r>
            <a:r>
              <a:rPr lang="en-US" sz="2400" dirty="0">
                <a:latin typeface="Calibri" panose="020F0502020204030204" pitchFamily="34" charset="0"/>
                <a:cs typeface="Calibri" panose="020F0502020204030204" pitchFamily="34" charset="0"/>
              </a:rPr>
              <a:t> or </a:t>
            </a:r>
            <a:r>
              <a:rPr lang="en-US" sz="2400" b="1" dirty="0">
                <a:latin typeface="Calibri" panose="020F0502020204030204" pitchFamily="34" charset="0"/>
                <a:cs typeface="Calibri" panose="020F0502020204030204" pitchFamily="34" charset="0"/>
              </a:rPr>
              <a:t>visual guide</a:t>
            </a:r>
            <a:r>
              <a:rPr lang="en-US" sz="2400" dirty="0">
                <a:latin typeface="Calibri" panose="020F0502020204030204" pitchFamily="34" charset="0"/>
                <a:cs typeface="Calibri" panose="020F0502020204030204" pitchFamily="34" charset="0"/>
              </a:rPr>
              <a:t> describing various social interactions, situations, behaviours, skills or concepts in terms of social cues, perspectives and common responses.</a:t>
            </a:r>
            <a:endParaRPr lang="en-GB"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pic>
        <p:nvPicPr>
          <p:cNvPr id="6" name="Picture 4" descr="See the source image">
            <a:extLst>
              <a:ext uri="{FF2B5EF4-FFF2-40B4-BE49-F238E27FC236}">
                <a16:creationId xmlns:a16="http://schemas.microsoft.com/office/drawing/2014/main" id="{087A9F40-819D-9056-62FE-6FE2BBC73B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732" b="7500"/>
          <a:stretch/>
        </p:blipFill>
        <p:spPr bwMode="auto">
          <a:xfrm>
            <a:off x="6094476" y="2189311"/>
            <a:ext cx="5927002" cy="40688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A612D84-75BF-5F78-8FA7-6080541B8E29}"/>
              </a:ext>
            </a:extLst>
          </p:cNvPr>
          <p:cNvSpPr txBox="1"/>
          <p:nvPr/>
        </p:nvSpPr>
        <p:spPr>
          <a:xfrm>
            <a:off x="8134485" y="6465534"/>
            <a:ext cx="3949192" cy="553998"/>
          </a:xfrm>
          <a:prstGeom prst="rect">
            <a:avLst/>
          </a:prstGeom>
          <a:noFill/>
        </p:spPr>
        <p:txBody>
          <a:bodyPr wrap="square" rtlCol="0">
            <a:spAutoFit/>
          </a:bodyPr>
          <a:lstStyle/>
          <a:p>
            <a:pPr>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Taken from: </a:t>
            </a:r>
            <a:r>
              <a:rPr lang="en-US" sz="1000" dirty="0">
                <a:latin typeface="Calibri" panose="020F0502020204030204" pitchFamily="34" charset="0"/>
                <a:cs typeface="Calibri" panose="020F0502020204030204" pitchFamily="34" charset="0"/>
                <a:hlinkClick r:id="rId5"/>
              </a:rPr>
              <a:t>Guide to Teaching Social-Emotional Skills With Social Scripts &amp; Imitation (hes-extraordinary.com)</a:t>
            </a:r>
            <a:endParaRPr lang="en-GB" sz="1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752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7200" dirty="0">
                <a:latin typeface="Modern Love" panose="04090805081005020601" pitchFamily="82" charset="0"/>
              </a:rPr>
              <a:t>Praise and reward</a:t>
            </a:r>
            <a:endParaRPr lang="en-GB" sz="72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2364520-E18A-4E5B-122E-6E0BECEDCA0E}"/>
              </a:ext>
            </a:extLst>
          </p:cNvPr>
          <p:cNvSpPr>
            <a:spLocks noGrp="1"/>
          </p:cNvSpPr>
          <p:nvPr>
            <p:ph idx="1"/>
          </p:nvPr>
        </p:nvSpPr>
        <p:spPr>
          <a:xfrm>
            <a:off x="626618" y="2122234"/>
            <a:ext cx="10853928" cy="4735766"/>
          </a:xfrm>
        </p:spPr>
        <p:txBody>
          <a:bodyPr vert="horz" lIns="91440" tIns="45720" rIns="91440" bIns="45720" rtlCol="0">
            <a:normAutofit/>
          </a:bodyPr>
          <a:lstStyle/>
          <a:p>
            <a:r>
              <a:rPr lang="en-US" dirty="0">
                <a:latin typeface="Calibri" panose="020F0502020204030204" pitchFamily="34" charset="0"/>
                <a:cs typeface="Calibri" panose="020F0502020204030204" pitchFamily="34" charset="0"/>
              </a:rPr>
              <a:t>Some children don’t understand the connection between their </a:t>
            </a:r>
            <a:r>
              <a:rPr lang="en-US" b="1" dirty="0">
                <a:latin typeface="Calibri" panose="020F0502020204030204" pitchFamily="34" charset="0"/>
                <a:cs typeface="Calibri" panose="020F0502020204030204" pitchFamily="34" charset="0"/>
              </a:rPr>
              <a:t>behaviour</a:t>
            </a:r>
            <a:r>
              <a:rPr lang="en-US" dirty="0">
                <a:latin typeface="Calibri" panose="020F0502020204030204" pitchFamily="34" charset="0"/>
                <a:cs typeface="Calibri" panose="020F0502020204030204" pitchFamily="34" charset="0"/>
              </a:rPr>
              <a:t> and a </a:t>
            </a:r>
            <a:r>
              <a:rPr lang="en-US" b="1" dirty="0">
                <a:latin typeface="Calibri" panose="020F0502020204030204" pitchFamily="34" charset="0"/>
                <a:cs typeface="Calibri" panose="020F0502020204030204" pitchFamily="34" charset="0"/>
              </a:rPr>
              <a:t>punishment</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Punishment </a:t>
            </a:r>
            <a:r>
              <a:rPr lang="en-US" b="1" dirty="0">
                <a:latin typeface="Calibri" panose="020F0502020204030204" pitchFamily="34" charset="0"/>
                <a:cs typeface="Calibri" panose="020F0502020204030204" pitchFamily="34" charset="0"/>
              </a:rPr>
              <a:t>won’t help them to understand </a:t>
            </a:r>
            <a:r>
              <a:rPr lang="en-US" dirty="0">
                <a:latin typeface="Calibri" panose="020F0502020204030204" pitchFamily="34" charset="0"/>
                <a:cs typeface="Calibri" panose="020F0502020204030204" pitchFamily="34" charset="0"/>
              </a:rPr>
              <a:t>what you want or help teach any new skills.</a:t>
            </a:r>
          </a:p>
          <a:p>
            <a:r>
              <a:rPr lang="en-US" dirty="0">
                <a:latin typeface="Calibri" panose="020F0502020204030204" pitchFamily="34" charset="0"/>
                <a:cs typeface="Calibri" panose="020F0502020204030204" pitchFamily="34" charset="0"/>
              </a:rPr>
              <a:t>Using </a:t>
            </a:r>
            <a:r>
              <a:rPr lang="en-US" b="1" dirty="0">
                <a:latin typeface="Calibri" panose="020F0502020204030204" pitchFamily="34" charset="0"/>
                <a:cs typeface="Calibri" panose="020F0502020204030204" pitchFamily="34" charset="0"/>
              </a:rPr>
              <a:t>rewards</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motivators</a:t>
            </a:r>
            <a:r>
              <a:rPr lang="en-US" dirty="0">
                <a:latin typeface="Calibri" panose="020F0502020204030204" pitchFamily="34" charset="0"/>
                <a:cs typeface="Calibri" panose="020F0502020204030204" pitchFamily="34" charset="0"/>
              </a:rPr>
              <a:t> can help to encourage a particular behaviour or a new coping strategy.</a:t>
            </a:r>
          </a:p>
          <a:p>
            <a:r>
              <a:rPr lang="en-US" dirty="0">
                <a:latin typeface="Calibri" panose="020F0502020204030204" pitchFamily="34" charset="0"/>
                <a:cs typeface="Calibri" panose="020F0502020204030204" pitchFamily="34" charset="0"/>
              </a:rPr>
              <a:t>Try to give praise and rewards </a:t>
            </a:r>
            <a:r>
              <a:rPr lang="en-US" b="1" dirty="0">
                <a:latin typeface="Calibri" panose="020F0502020204030204" pitchFamily="34" charset="0"/>
                <a:cs typeface="Calibri" panose="020F0502020204030204" pitchFamily="34" charset="0"/>
              </a:rPr>
              <a:t>immediately</a:t>
            </a:r>
            <a:r>
              <a:rPr lang="en-US" dirty="0">
                <a:latin typeface="Calibri" panose="020F0502020204030204" pitchFamily="34" charset="0"/>
                <a:cs typeface="Calibri" panose="020F0502020204030204" pitchFamily="34" charset="0"/>
              </a:rPr>
              <a:t> and in a way that is </a:t>
            </a:r>
            <a:r>
              <a:rPr lang="en-US" b="1" dirty="0">
                <a:latin typeface="Calibri" panose="020F0502020204030204" pitchFamily="34" charset="0"/>
                <a:cs typeface="Calibri" panose="020F0502020204030204" pitchFamily="34" charset="0"/>
              </a:rPr>
              <a:t>meaningful</a:t>
            </a:r>
            <a:r>
              <a:rPr lang="en-US" dirty="0">
                <a:latin typeface="Calibri" panose="020F0502020204030204" pitchFamily="34" charset="0"/>
                <a:cs typeface="Calibri" panose="020F0502020204030204" pitchFamily="34" charset="0"/>
              </a:rPr>
              <a:t> to your child. Be specific about what the praise is for.</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938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6676" y="447549"/>
            <a:ext cx="10515600" cy="1325563"/>
          </a:xfrm>
        </p:spPr>
        <p:txBody>
          <a:bodyPr>
            <a:noAutofit/>
          </a:bodyPr>
          <a:lstStyle/>
          <a:p>
            <a:pPr algn="ctr"/>
            <a:r>
              <a:rPr lang="en-US" sz="5200" dirty="0">
                <a:latin typeface="Modern Love" panose="04090805081005020601" pitchFamily="82" charset="0"/>
              </a:rPr>
              <a:t>Offer a safe space or ‘time out’</a:t>
            </a:r>
            <a:endParaRPr lang="en-GB" sz="52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2364520-E18A-4E5B-122E-6E0BECEDCA0E}"/>
              </a:ext>
            </a:extLst>
          </p:cNvPr>
          <p:cNvSpPr>
            <a:spLocks noGrp="1"/>
          </p:cNvSpPr>
          <p:nvPr>
            <p:ph idx="1"/>
          </p:nvPr>
        </p:nvSpPr>
        <p:spPr>
          <a:xfrm>
            <a:off x="667512" y="1947673"/>
            <a:ext cx="10853928" cy="4735766"/>
          </a:xfrm>
        </p:spPr>
        <p:txBody>
          <a:bodyPr vert="horz" lIns="91440" tIns="45720" rIns="91440" bIns="45720" rtlCol="0">
            <a:normAutofit lnSpcReduction="10000"/>
          </a:bodyPr>
          <a:lstStyle/>
          <a:p>
            <a:pPr marL="0" indent="0">
              <a:buNone/>
            </a:pPr>
            <a:r>
              <a:rPr lang="en-US" sz="2400" dirty="0">
                <a:latin typeface="Calibri" panose="020F0502020204030204" pitchFamily="34" charset="0"/>
                <a:cs typeface="Calibri" panose="020F0502020204030204" pitchFamily="34" charset="0"/>
              </a:rPr>
              <a:t>A safe space or time out can be a way to </a:t>
            </a:r>
            <a:r>
              <a:rPr lang="en-US" sz="2400" b="1" dirty="0">
                <a:latin typeface="Calibri" panose="020F0502020204030204" pitchFamily="34" charset="0"/>
                <a:cs typeface="Calibri" panose="020F0502020204030204" pitchFamily="34" charset="0"/>
              </a:rPr>
              <a:t>calm down</a:t>
            </a:r>
            <a:r>
              <a:rPr lang="en-US" sz="2400" dirty="0">
                <a:latin typeface="Calibri" panose="020F0502020204030204" pitchFamily="34" charset="0"/>
                <a:cs typeface="Calibri" panose="020F0502020204030204" pitchFamily="34" charset="0"/>
              </a:rPr>
              <a:t>, especially if environmental factors are causing distress.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Support your child in </a:t>
            </a:r>
            <a:r>
              <a:rPr lang="en-US" sz="2400" b="1" dirty="0">
                <a:latin typeface="Calibri" panose="020F0502020204030204" pitchFamily="34" charset="0"/>
                <a:cs typeface="Calibri" panose="020F0502020204030204" pitchFamily="34" charset="0"/>
              </a:rPr>
              <a:t>choosing their safe space or safe activity</a:t>
            </a:r>
            <a:r>
              <a:rPr lang="en-US" sz="2400" dirty="0">
                <a:latin typeface="Calibri" panose="020F0502020204030204" pitchFamily="34" charset="0"/>
                <a:cs typeface="Calibri" panose="020F0502020204030204" pitchFamily="34" charset="0"/>
              </a:rPr>
              <a:t>. Ensure it is something that can be </a:t>
            </a:r>
            <a:r>
              <a:rPr lang="en-US" sz="2400" b="1" dirty="0">
                <a:latin typeface="Calibri" panose="020F0502020204030204" pitchFamily="34" charset="0"/>
                <a:cs typeface="Calibri" panose="020F0502020204030204" pitchFamily="34" charset="0"/>
              </a:rPr>
              <a:t>easily accessed</a:t>
            </a:r>
            <a:r>
              <a:rPr lang="en-US" sz="24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You may want to discuss with them about taking their safe activity out and about with them, so they know they have this as a choice.</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b="1" dirty="0">
                <a:solidFill>
                  <a:srgbClr val="FF0000"/>
                </a:solidFill>
                <a:latin typeface="Calibri" panose="020F0502020204030204" pitchFamily="34" charset="0"/>
                <a:cs typeface="Calibri" panose="020F0502020204030204" pitchFamily="34" charset="0"/>
              </a:rPr>
              <a:t>Can you think of some examples of safe activities you could use with your child?</a:t>
            </a:r>
            <a:endParaRPr lang="en-GB"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539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6676" y="447549"/>
            <a:ext cx="10515600" cy="1325563"/>
          </a:xfrm>
        </p:spPr>
        <p:txBody>
          <a:bodyPr>
            <a:noAutofit/>
          </a:bodyPr>
          <a:lstStyle/>
          <a:p>
            <a:pPr algn="ctr"/>
            <a:r>
              <a:rPr lang="en-US" sz="7200" dirty="0">
                <a:latin typeface="Modern Love" panose="04090805081005020601" pitchFamily="82" charset="0"/>
              </a:rPr>
              <a:t>Build in relaxation</a:t>
            </a:r>
            <a:endParaRPr lang="en-GB" sz="72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2364520-E18A-4E5B-122E-6E0BECEDCA0E}"/>
              </a:ext>
            </a:extLst>
          </p:cNvPr>
          <p:cNvSpPr>
            <a:spLocks noGrp="1"/>
          </p:cNvSpPr>
          <p:nvPr>
            <p:ph idx="1"/>
          </p:nvPr>
        </p:nvSpPr>
        <p:spPr>
          <a:xfrm>
            <a:off x="5296408" y="1994327"/>
            <a:ext cx="6226556" cy="4735766"/>
          </a:xfrm>
        </p:spPr>
        <p:txBody>
          <a:bodyPr vert="horz" lIns="91440" tIns="45720" rIns="91440" bIns="45720" rtlCol="0">
            <a:normAutofit lnSpcReduction="10000"/>
          </a:bodyPr>
          <a:lstStyle/>
          <a:p>
            <a:r>
              <a:rPr lang="en-US" sz="2400" dirty="0">
                <a:latin typeface="Calibri" panose="020F0502020204030204" pitchFamily="34" charset="0"/>
                <a:cs typeface="Calibri" panose="020F0502020204030204" pitchFamily="34" charset="0"/>
              </a:rPr>
              <a:t>Build in opportunities for </a:t>
            </a:r>
            <a:r>
              <a:rPr lang="en-US" sz="2400" b="1" dirty="0">
                <a:latin typeface="Calibri" panose="020F0502020204030204" pitchFamily="34" charset="0"/>
                <a:cs typeface="Calibri" panose="020F0502020204030204" pitchFamily="34" charset="0"/>
              </a:rPr>
              <a:t>relaxation</a:t>
            </a:r>
            <a:r>
              <a:rPr lang="en-US" sz="2400" dirty="0">
                <a:latin typeface="Calibri" panose="020F0502020204030204" pitchFamily="34" charset="0"/>
                <a:cs typeface="Calibri" panose="020F0502020204030204" pitchFamily="34" charset="0"/>
              </a:rPr>
              <a:t>, and engaging in </a:t>
            </a:r>
            <a:r>
              <a:rPr lang="en-US" sz="2400" b="1" dirty="0" err="1">
                <a:latin typeface="Calibri" panose="020F0502020204030204" pitchFamily="34" charset="0"/>
                <a:cs typeface="Calibri" panose="020F0502020204030204" pitchFamily="34" charset="0"/>
              </a:rPr>
              <a:t>favourite</a:t>
            </a:r>
            <a:r>
              <a:rPr lang="en-US" sz="2400" b="1" dirty="0">
                <a:latin typeface="Calibri" panose="020F0502020204030204" pitchFamily="34" charset="0"/>
                <a:cs typeface="Calibri" panose="020F0502020204030204" pitchFamily="34" charset="0"/>
              </a:rPr>
              <a:t> activities</a:t>
            </a:r>
            <a:r>
              <a:rPr lang="en-US" sz="2400" dirty="0">
                <a:latin typeface="Calibri" panose="020F0502020204030204" pitchFamily="34" charset="0"/>
                <a:cs typeface="Calibri" panose="020F0502020204030204" pitchFamily="34" charset="0"/>
              </a:rPr>
              <a:t>, into the daily routine.</a:t>
            </a:r>
          </a:p>
          <a:p>
            <a:r>
              <a:rPr lang="en-US" sz="2400" dirty="0">
                <a:latin typeface="Calibri" panose="020F0502020204030204" pitchFamily="34" charset="0"/>
                <a:cs typeface="Calibri" panose="020F0502020204030204" pitchFamily="34" charset="0"/>
              </a:rPr>
              <a:t>Relaxing activities could include looking at a bubble, smelling essential oils, listening to music, massages or swinging on a swing.</a:t>
            </a:r>
          </a:p>
          <a:p>
            <a:r>
              <a:rPr lang="en-US" sz="2400" dirty="0">
                <a:latin typeface="Calibri" panose="020F0502020204030204" pitchFamily="34" charset="0"/>
                <a:cs typeface="Calibri" panose="020F0502020204030204" pitchFamily="34" charset="0"/>
              </a:rPr>
              <a:t>Difficult behaviour can often be diffused by an activity that </a:t>
            </a:r>
            <a:r>
              <a:rPr lang="en-US" sz="2400" b="1" dirty="0">
                <a:latin typeface="Calibri" panose="020F0502020204030204" pitchFamily="34" charset="0"/>
                <a:cs typeface="Calibri" panose="020F0502020204030204" pitchFamily="34" charset="0"/>
              </a:rPr>
              <a:t>releases energy or pent-up anger or anxiety</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This might be punching a punch bag, bouncing on a trampoline or running around the garden. </a:t>
            </a:r>
          </a:p>
          <a:p>
            <a:endParaRPr lang="en-US" sz="2400" dirty="0">
              <a:latin typeface="Calibri" panose="020F0502020204030204" pitchFamily="34" charset="0"/>
              <a:cs typeface="Calibri" panose="020F0502020204030204" pitchFamily="34" charset="0"/>
            </a:endParaRPr>
          </a:p>
        </p:txBody>
      </p:sp>
      <p:pic>
        <p:nvPicPr>
          <p:cNvPr id="2052" name="Picture 4" descr="Image result for relaxed child cartoon">
            <a:extLst>
              <a:ext uri="{FF2B5EF4-FFF2-40B4-BE49-F238E27FC236}">
                <a16:creationId xmlns:a16="http://schemas.microsoft.com/office/drawing/2014/main" id="{4AA2E9C4-0EB0-3112-A06C-9E40C0BD5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36" y="2381518"/>
            <a:ext cx="3961384" cy="396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82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6676" y="622110"/>
            <a:ext cx="10515600" cy="1325563"/>
          </a:xfrm>
        </p:spPr>
        <p:txBody>
          <a:bodyPr>
            <a:noAutofit/>
          </a:bodyPr>
          <a:lstStyle/>
          <a:p>
            <a:pPr algn="ctr"/>
            <a:r>
              <a:rPr lang="en-US" sz="5000" dirty="0" err="1">
                <a:latin typeface="Modern Love" panose="04090805081005020601" pitchFamily="82" charset="0"/>
              </a:rPr>
              <a:t>Generalise</a:t>
            </a:r>
            <a:r>
              <a:rPr lang="en-US" sz="5000" dirty="0">
                <a:latin typeface="Modern Love" panose="04090805081005020601" pitchFamily="82" charset="0"/>
              </a:rPr>
              <a:t> and maintain skills</a:t>
            </a:r>
            <a:endParaRPr lang="en-GB" sz="50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2364520-E18A-4E5B-122E-6E0BECEDCA0E}"/>
              </a:ext>
            </a:extLst>
          </p:cNvPr>
          <p:cNvSpPr>
            <a:spLocks noGrp="1"/>
          </p:cNvSpPr>
          <p:nvPr>
            <p:ph idx="1"/>
          </p:nvPr>
        </p:nvSpPr>
        <p:spPr>
          <a:xfrm>
            <a:off x="669036" y="2098167"/>
            <a:ext cx="10841481" cy="4609338"/>
          </a:xfrm>
        </p:spPr>
        <p:txBody>
          <a:bodyPr vert="horz" lIns="91440" tIns="45720" rIns="91440" bIns="45720" rtlCol="0">
            <a:normAutofit/>
          </a:bodyPr>
          <a:lstStyle/>
          <a:p>
            <a:r>
              <a:rPr lang="en-US" dirty="0">
                <a:latin typeface="Calibri" panose="020F0502020204030204" pitchFamily="34" charset="0"/>
                <a:cs typeface="Calibri" panose="020F0502020204030204" pitchFamily="34" charset="0"/>
              </a:rPr>
              <a:t>Some children can find it difficult to </a:t>
            </a:r>
            <a:r>
              <a:rPr lang="en-US" b="1" dirty="0">
                <a:latin typeface="Calibri" panose="020F0502020204030204" pitchFamily="34" charset="0"/>
                <a:cs typeface="Calibri" panose="020F0502020204030204" pitchFamily="34" charset="0"/>
              </a:rPr>
              <a:t>transfer new skills </a:t>
            </a:r>
            <a:r>
              <a:rPr lang="en-US" dirty="0">
                <a:latin typeface="Calibri" panose="020F0502020204030204" pitchFamily="34" charset="0"/>
                <a:cs typeface="Calibri" panose="020F0502020204030204" pitchFamily="34" charset="0"/>
              </a:rPr>
              <a:t>they have learnt from one situation to another.</a:t>
            </a:r>
          </a:p>
          <a:p>
            <a:r>
              <a:rPr lang="en-US" dirty="0">
                <a:latin typeface="Calibri" panose="020F0502020204030204" pitchFamily="34" charset="0"/>
                <a:cs typeface="Calibri" panose="020F0502020204030204" pitchFamily="34" charset="0"/>
              </a:rPr>
              <a:t>Find opportunities to use new skills or coping strategies in </a:t>
            </a:r>
            <a:r>
              <a:rPr lang="en-US" b="1" dirty="0">
                <a:latin typeface="Calibri" panose="020F0502020204030204" pitchFamily="34" charset="0"/>
                <a:cs typeface="Calibri" panose="020F0502020204030204" pitchFamily="34" charset="0"/>
              </a:rPr>
              <a:t>different situations</a:t>
            </a:r>
            <a:r>
              <a:rPr lang="en-US" dirty="0">
                <a:latin typeface="Calibri" panose="020F0502020204030204" pitchFamily="34" charset="0"/>
                <a:cs typeface="Calibri" panose="020F0502020204030204" pitchFamily="34" charset="0"/>
              </a:rPr>
              <a:t> and check that skills haven’t been forgotten.</a:t>
            </a:r>
          </a:p>
          <a:p>
            <a:r>
              <a:rPr lang="en-US" dirty="0">
                <a:latin typeface="Calibri" panose="020F0502020204030204" pitchFamily="34" charset="0"/>
                <a:cs typeface="Calibri" panose="020F0502020204030204" pitchFamily="34" charset="0"/>
              </a:rPr>
              <a:t>If you have used strategies successfully in the past, it might help to </a:t>
            </a:r>
            <a:r>
              <a:rPr lang="en-US" b="1" dirty="0">
                <a:latin typeface="Calibri" panose="020F0502020204030204" pitchFamily="34" charset="0"/>
                <a:cs typeface="Calibri" panose="020F0502020204030204" pitchFamily="34" charset="0"/>
              </a:rPr>
              <a:t>revisit</a:t>
            </a:r>
            <a:r>
              <a:rPr lang="en-US" dirty="0">
                <a:latin typeface="Calibri" panose="020F0502020204030204" pitchFamily="34" charset="0"/>
                <a:cs typeface="Calibri" panose="020F0502020204030204" pitchFamily="34" charset="0"/>
              </a:rPr>
              <a:t> them from time to time.</a:t>
            </a:r>
          </a:p>
          <a:p>
            <a:r>
              <a:rPr lang="en-US" dirty="0">
                <a:latin typeface="Calibri" panose="020F0502020204030204" pitchFamily="34" charset="0"/>
                <a:cs typeface="Calibri" panose="020F0502020204030204" pitchFamily="34" charset="0"/>
              </a:rPr>
              <a:t>You may also need to use them during </a:t>
            </a:r>
            <a:r>
              <a:rPr lang="en-US" b="1" dirty="0">
                <a:latin typeface="Calibri" panose="020F0502020204030204" pitchFamily="34" charset="0"/>
                <a:cs typeface="Calibri" panose="020F0502020204030204" pitchFamily="34" charset="0"/>
              </a:rPr>
              <a:t>periods of stress, illness or change</a:t>
            </a:r>
            <a:r>
              <a:rPr lang="en-US" dirty="0">
                <a:latin typeface="Calibri" panose="020F0502020204030204" pitchFamily="34" charset="0"/>
                <a:cs typeface="Calibri" panose="020F0502020204030204" pitchFamily="34" charset="0"/>
              </a:rPr>
              <a:t> when old behaviours can return.</a:t>
            </a:r>
          </a:p>
        </p:txBody>
      </p:sp>
    </p:spTree>
    <p:extLst>
      <p:ext uri="{BB962C8B-B14F-4D97-AF65-F5344CB8AC3E}">
        <p14:creationId xmlns:p14="http://schemas.microsoft.com/office/powerpoint/2010/main" val="2393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1976" y="515968"/>
            <a:ext cx="10515600" cy="1325563"/>
          </a:xfrm>
        </p:spPr>
        <p:txBody>
          <a:bodyPr>
            <a:noAutofit/>
          </a:bodyPr>
          <a:lstStyle/>
          <a:p>
            <a:pPr algn="ctr"/>
            <a:r>
              <a:rPr lang="en-US" sz="4800" dirty="0">
                <a:latin typeface="Modern Love" panose="04090805081005020601" pitchFamily="82" charset="0"/>
              </a:rPr>
              <a:t>Managing change and transition</a:t>
            </a:r>
            <a:endParaRPr lang="en-GB" sz="48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2364520-E18A-4E5B-122E-6E0BECEDCA0E}"/>
              </a:ext>
            </a:extLst>
          </p:cNvPr>
          <p:cNvSpPr>
            <a:spLocks noGrp="1"/>
          </p:cNvSpPr>
          <p:nvPr>
            <p:ph idx="1"/>
          </p:nvPr>
        </p:nvSpPr>
        <p:spPr>
          <a:xfrm>
            <a:off x="669036" y="2045096"/>
            <a:ext cx="5924354" cy="4609338"/>
          </a:xfrm>
        </p:spPr>
        <p:txBody>
          <a:bodyPr vert="horz" lIns="91440" tIns="45720" rIns="91440" bIns="45720" rtlCol="0">
            <a:normAutofit fontScale="92500" lnSpcReduction="20000"/>
          </a:bodyPr>
          <a:lstStyle/>
          <a:p>
            <a:pPr marL="0" indent="0">
              <a:buNone/>
            </a:pPr>
            <a:r>
              <a:rPr lang="en-US" sz="2800" dirty="0">
                <a:latin typeface="Calibri" panose="020F0502020204030204" pitchFamily="34" charset="0"/>
                <a:cs typeface="Calibri" panose="020F0502020204030204" pitchFamily="34" charset="0"/>
              </a:rPr>
              <a:t>Some children can find it difficult to </a:t>
            </a:r>
            <a:r>
              <a:rPr lang="en-US" sz="2800" b="1" dirty="0">
                <a:latin typeface="Calibri" panose="020F0502020204030204" pitchFamily="34" charset="0"/>
                <a:cs typeface="Calibri" panose="020F0502020204030204" pitchFamily="34" charset="0"/>
              </a:rPr>
              <a:t>cope with change</a:t>
            </a:r>
            <a:r>
              <a:rPr lang="en-US" sz="2800" dirty="0">
                <a:latin typeface="Calibri" panose="020F0502020204030204" pitchFamily="34" charset="0"/>
                <a:cs typeface="Calibri" panose="020F0502020204030204" pitchFamily="34" charset="0"/>
              </a:rPr>
              <a:t>.</a:t>
            </a:r>
          </a:p>
          <a:p>
            <a:pPr marL="0" indent="0">
              <a:buNone/>
            </a:pPr>
            <a:r>
              <a:rPr lang="en-US" sz="2800" b="1" dirty="0">
                <a:latin typeface="Calibri" panose="020F0502020204030204" pitchFamily="34" charset="0"/>
                <a:cs typeface="Calibri" panose="020F0502020204030204" pitchFamily="34" charset="0"/>
              </a:rPr>
              <a:t>Sequencing</a:t>
            </a:r>
            <a:r>
              <a:rPr lang="en-US" sz="2800" dirty="0">
                <a:latin typeface="Calibri" panose="020F0502020204030204" pitchFamily="34" charset="0"/>
                <a:cs typeface="Calibri" panose="020F0502020204030204" pitchFamily="34" charset="0"/>
              </a:rPr>
              <a:t> can be difficult – time and understanding time can be difficult for some young people. </a:t>
            </a:r>
          </a:p>
          <a:p>
            <a:pPr marL="0" indent="0">
              <a:buNone/>
            </a:pPr>
            <a:r>
              <a:rPr lang="en-US" sz="2800" dirty="0">
                <a:latin typeface="Calibri" panose="020F0502020204030204" pitchFamily="34" charset="0"/>
                <a:cs typeface="Calibri" panose="020F0502020204030204" pitchFamily="34" charset="0"/>
              </a:rPr>
              <a:t>You may find that </a:t>
            </a:r>
            <a:r>
              <a:rPr lang="en-US" sz="2800" dirty="0" err="1">
                <a:latin typeface="Calibri" panose="020F0502020204030204" pitchFamily="34" charset="0"/>
                <a:cs typeface="Calibri" panose="020F0502020204030204" pitchFamily="34" charset="0"/>
              </a:rPr>
              <a:t>behavioural</a:t>
            </a:r>
            <a:r>
              <a:rPr lang="en-US" sz="2800" dirty="0">
                <a:latin typeface="Calibri" panose="020F0502020204030204" pitchFamily="34" charset="0"/>
                <a:cs typeface="Calibri" panose="020F0502020204030204" pitchFamily="34" charset="0"/>
              </a:rPr>
              <a:t> difficulties occur more in </a:t>
            </a:r>
            <a:r>
              <a:rPr lang="en-US" sz="2800" b="1" dirty="0">
                <a:latin typeface="Calibri" panose="020F0502020204030204" pitchFamily="34" charset="0"/>
                <a:cs typeface="Calibri" panose="020F0502020204030204" pitchFamily="34" charset="0"/>
              </a:rPr>
              <a:t>transition times between activities</a:t>
            </a:r>
            <a:r>
              <a:rPr lang="en-US" sz="2800" dirty="0">
                <a:latin typeface="Calibri" panose="020F0502020204030204" pitchFamily="34" charset="0"/>
                <a:cs typeface="Calibri" panose="020F0502020204030204" pitchFamily="34" charset="0"/>
              </a:rPr>
              <a:t>.</a:t>
            </a:r>
          </a:p>
          <a:p>
            <a:pPr marL="0" indent="0">
              <a:buNone/>
            </a:pPr>
            <a:r>
              <a:rPr lang="en-US" sz="2800" dirty="0">
                <a:latin typeface="Calibri" panose="020F0502020204030204" pitchFamily="34" charset="0"/>
                <a:cs typeface="Calibri" panose="020F0502020204030204" pitchFamily="34" charset="0"/>
              </a:rPr>
              <a:t>Using a </a:t>
            </a:r>
            <a:r>
              <a:rPr lang="en-US" sz="2800" b="1" dirty="0">
                <a:latin typeface="Calibri" panose="020F0502020204030204" pitchFamily="34" charset="0"/>
                <a:cs typeface="Calibri" panose="020F0502020204030204" pitchFamily="34" charset="0"/>
              </a:rPr>
              <a:t>visual timetable </a:t>
            </a:r>
            <a:r>
              <a:rPr lang="en-US" sz="2800" dirty="0">
                <a:latin typeface="Calibri" panose="020F0502020204030204" pitchFamily="34" charset="0"/>
                <a:cs typeface="Calibri" panose="020F0502020204030204" pitchFamily="34" charset="0"/>
              </a:rPr>
              <a:t>can often help the young person to see what will be happening throughout the day.</a:t>
            </a:r>
          </a:p>
        </p:txBody>
      </p:sp>
      <p:pic>
        <p:nvPicPr>
          <p:cNvPr id="5" name="Picture 4">
            <a:extLst>
              <a:ext uri="{FF2B5EF4-FFF2-40B4-BE49-F238E27FC236}">
                <a16:creationId xmlns:a16="http://schemas.microsoft.com/office/drawing/2014/main" id="{ACAEDF2C-F42E-12B1-F254-54A90F06D320}"/>
              </a:ext>
            </a:extLst>
          </p:cNvPr>
          <p:cNvPicPr>
            <a:picLocks noChangeAspect="1"/>
          </p:cNvPicPr>
          <p:nvPr/>
        </p:nvPicPr>
        <p:blipFill>
          <a:blip r:embed="rId4"/>
          <a:stretch>
            <a:fillRect/>
          </a:stretch>
        </p:blipFill>
        <p:spPr>
          <a:xfrm>
            <a:off x="6821990" y="2620474"/>
            <a:ext cx="4929574" cy="3458582"/>
          </a:xfrm>
          <a:prstGeom prst="rect">
            <a:avLst/>
          </a:prstGeom>
        </p:spPr>
      </p:pic>
      <p:sp>
        <p:nvSpPr>
          <p:cNvPr id="6" name="TextBox 5">
            <a:extLst>
              <a:ext uri="{FF2B5EF4-FFF2-40B4-BE49-F238E27FC236}">
                <a16:creationId xmlns:a16="http://schemas.microsoft.com/office/drawing/2014/main" id="{92951DDF-4E41-3667-F979-90E410D24CC9}"/>
              </a:ext>
            </a:extLst>
          </p:cNvPr>
          <p:cNvSpPr txBox="1"/>
          <p:nvPr/>
        </p:nvSpPr>
        <p:spPr>
          <a:xfrm>
            <a:off x="8407400" y="6478563"/>
            <a:ext cx="4229100" cy="553998"/>
          </a:xfrm>
          <a:prstGeom prst="rect">
            <a:avLst/>
          </a:prstGeom>
          <a:noFill/>
        </p:spPr>
        <p:txBody>
          <a:bodyPr wrap="square" rtlCol="0">
            <a:spAutoFit/>
          </a:bodyPr>
          <a:lstStyle/>
          <a:p>
            <a:r>
              <a:rPr kumimoji="0" lang="en-US"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Taken from: </a:t>
            </a:r>
            <a:r>
              <a:rPr lang="en-GB" sz="1000" dirty="0">
                <a:latin typeface="Calibri" panose="020F0502020204030204" pitchFamily="34" charset="0"/>
                <a:cs typeface="Calibri" panose="020F0502020204030204" pitchFamily="34" charset="0"/>
                <a:hlinkClick r:id="rId5"/>
              </a:rPr>
              <a:t>Morning Routine for Kids - Daily Routine Sorting Activity (twinkl.co.uk)</a:t>
            </a:r>
            <a:endParaRPr lang="en-GB" sz="1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305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GB" sz="7200" dirty="0">
                <a:latin typeface="Modern Love" panose="04090805081005020601" pitchFamily="82" charset="0"/>
              </a:rPr>
              <a:t>Resources</a:t>
            </a: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009F62F-40A8-967E-5EBD-224433E051F0}"/>
              </a:ext>
            </a:extLst>
          </p:cNvPr>
          <p:cNvSpPr txBox="1"/>
          <p:nvPr/>
        </p:nvSpPr>
        <p:spPr>
          <a:xfrm>
            <a:off x="0" y="6476815"/>
            <a:ext cx="7835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Taken from: </a:t>
            </a:r>
            <a:r>
              <a:rPr lang="en-GB" sz="1000" dirty="0">
                <a:latin typeface="Calibri" panose="020F0502020204030204" pitchFamily="34" charset="0"/>
                <a:cs typeface="Calibri" panose="020F0502020204030204" pitchFamily="34" charset="0"/>
                <a:hlinkClick r:id="rId4"/>
              </a:rPr>
              <a:t>Printable Routine Chart | Reward Charts | Twinkl – Twinkl</a:t>
            </a:r>
            <a:r>
              <a:rPr lang="en-GB" sz="100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hlinkClick r:id="rId5"/>
              </a:rPr>
              <a:t>😊 Emoji-Themed Now and Next Visual Aid (teacher made) (twinkl.co.uk)</a:t>
            </a:r>
            <a:r>
              <a:rPr lang="en-GB" sz="1000"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hlinkClick r:id="rId6"/>
              </a:rPr>
              <a:t>emotion-wheel.pdf (mentallyhealthyschools.org.uk)</a:t>
            </a:r>
            <a:r>
              <a:rPr lang="en-GB" sz="1000" dirty="0">
                <a:latin typeface="Calibri" panose="020F0502020204030204" pitchFamily="34" charset="0"/>
                <a:cs typeface="Calibri" panose="020F0502020204030204" pitchFamily="34" charset="0"/>
              </a:rPr>
              <a:t> </a:t>
            </a: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661F4B5-5A8F-D48E-3185-44B86910F9D4}"/>
              </a:ext>
            </a:extLst>
          </p:cNvPr>
          <p:cNvPicPr>
            <a:picLocks noChangeAspect="1"/>
          </p:cNvPicPr>
          <p:nvPr/>
        </p:nvPicPr>
        <p:blipFill>
          <a:blip r:embed="rId7"/>
          <a:stretch>
            <a:fillRect/>
          </a:stretch>
        </p:blipFill>
        <p:spPr>
          <a:xfrm>
            <a:off x="669036" y="2074143"/>
            <a:ext cx="4532871" cy="3000290"/>
          </a:xfrm>
          <a:prstGeom prst="rect">
            <a:avLst/>
          </a:prstGeom>
          <a:ln>
            <a:solidFill>
              <a:schemeClr val="tx1"/>
            </a:solidFill>
          </a:ln>
        </p:spPr>
      </p:pic>
      <p:pic>
        <p:nvPicPr>
          <p:cNvPr id="12" name="Picture 11">
            <a:extLst>
              <a:ext uri="{FF2B5EF4-FFF2-40B4-BE49-F238E27FC236}">
                <a16:creationId xmlns:a16="http://schemas.microsoft.com/office/drawing/2014/main" id="{0EC31F72-4442-3A65-E314-DD7AA8C574CA}"/>
              </a:ext>
            </a:extLst>
          </p:cNvPr>
          <p:cNvPicPr>
            <a:picLocks noChangeAspect="1"/>
          </p:cNvPicPr>
          <p:nvPr/>
        </p:nvPicPr>
        <p:blipFill>
          <a:blip r:embed="rId8"/>
          <a:stretch>
            <a:fillRect/>
          </a:stretch>
        </p:blipFill>
        <p:spPr>
          <a:xfrm>
            <a:off x="7715710" y="3401258"/>
            <a:ext cx="4273535" cy="2980701"/>
          </a:xfrm>
          <a:prstGeom prst="rect">
            <a:avLst/>
          </a:prstGeom>
          <a:ln>
            <a:solidFill>
              <a:schemeClr val="tx1"/>
            </a:solidFill>
          </a:ln>
        </p:spPr>
      </p:pic>
      <p:pic>
        <p:nvPicPr>
          <p:cNvPr id="14" name="Picture 13">
            <a:extLst>
              <a:ext uri="{FF2B5EF4-FFF2-40B4-BE49-F238E27FC236}">
                <a16:creationId xmlns:a16="http://schemas.microsoft.com/office/drawing/2014/main" id="{4241C521-7CD5-8E13-7768-3FA7F4C07F76}"/>
              </a:ext>
            </a:extLst>
          </p:cNvPr>
          <p:cNvPicPr>
            <a:picLocks noChangeAspect="1"/>
          </p:cNvPicPr>
          <p:nvPr/>
        </p:nvPicPr>
        <p:blipFill>
          <a:blip r:embed="rId9"/>
          <a:stretch>
            <a:fillRect/>
          </a:stretch>
        </p:blipFill>
        <p:spPr>
          <a:xfrm rot="16200000">
            <a:off x="3984714" y="2691581"/>
            <a:ext cx="4219525" cy="2947990"/>
          </a:xfrm>
          <a:prstGeom prst="rect">
            <a:avLst/>
          </a:prstGeom>
          <a:ln>
            <a:solidFill>
              <a:schemeClr val="tx1"/>
            </a:solidFill>
          </a:ln>
        </p:spPr>
      </p:pic>
    </p:spTree>
    <p:extLst>
      <p:ext uri="{BB962C8B-B14F-4D97-AF65-F5344CB8AC3E}">
        <p14:creationId xmlns:p14="http://schemas.microsoft.com/office/powerpoint/2010/main" val="260118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800" dirty="0">
                <a:latin typeface="Modern Love" panose="04090805081005020601" pitchFamily="82" charset="0"/>
              </a:rPr>
              <a:t>What to do if more support is needed?</a:t>
            </a:r>
            <a:endParaRPr lang="en-GB" sz="48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1856" y="1864660"/>
            <a:ext cx="11661821" cy="4840920"/>
          </a:xfrm>
        </p:spPr>
        <p:txBody>
          <a:bodyPr>
            <a:noAutofit/>
          </a:bodyPr>
          <a:lstStyle/>
          <a:p>
            <a:pPr marL="0" indent="0">
              <a:buNone/>
            </a:pPr>
            <a:r>
              <a:rPr lang="en-US" sz="1800" dirty="0">
                <a:latin typeface="Calibri" panose="020F0502020204030204" pitchFamily="34" charset="0"/>
                <a:cs typeface="Calibri" panose="020F0502020204030204" pitchFamily="34" charset="0"/>
              </a:rPr>
              <a:t>Look at the </a:t>
            </a:r>
            <a:r>
              <a:rPr lang="en-US" sz="1800" b="1" dirty="0">
                <a:latin typeface="Calibri" panose="020F0502020204030204" pitchFamily="34" charset="0"/>
                <a:cs typeface="Calibri" panose="020F0502020204030204" pitchFamily="34" charset="0"/>
              </a:rPr>
              <a:t>Open Minds website </a:t>
            </a:r>
            <a:r>
              <a:rPr lang="en-US" sz="1800" dirty="0">
                <a:latin typeface="Calibri" panose="020F0502020204030204" pitchFamily="34" charset="0"/>
                <a:cs typeface="Calibri" panose="020F0502020204030204" pitchFamily="34" charset="0"/>
              </a:rPr>
              <a:t>– this has lots of great resources and tips for young people.</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The </a:t>
            </a:r>
            <a:r>
              <a:rPr lang="en-US" sz="1800" b="1" dirty="0">
                <a:latin typeface="Calibri" panose="020F0502020204030204" pitchFamily="34" charset="0"/>
                <a:cs typeface="Calibri" panose="020F0502020204030204" pitchFamily="34" charset="0"/>
              </a:rPr>
              <a:t>Open Minds Partnership </a:t>
            </a:r>
            <a:r>
              <a:rPr lang="en-US" sz="1800" dirty="0">
                <a:latin typeface="Calibri" panose="020F0502020204030204" pitchFamily="34" charset="0"/>
                <a:cs typeface="Calibri" panose="020F0502020204030204" pitchFamily="34" charset="0"/>
              </a:rPr>
              <a:t>includes different services in Calderdale which offer different kinds of support:</a:t>
            </a:r>
          </a:p>
          <a:p>
            <a:r>
              <a:rPr lang="en-US" sz="1600" b="1" dirty="0">
                <a:latin typeface="Calibri" panose="020F0502020204030204" pitchFamily="34" charset="0"/>
                <a:cs typeface="Calibri" panose="020F0502020204030204" pitchFamily="34" charset="0"/>
              </a:rPr>
              <a:t>Time Out </a:t>
            </a:r>
            <a:r>
              <a:rPr lang="en-US" sz="1600" dirty="0">
                <a:latin typeface="Calibri" panose="020F0502020204030204" pitchFamily="34" charset="0"/>
                <a:cs typeface="Calibri" panose="020F0502020204030204" pitchFamily="34" charset="0"/>
              </a:rPr>
              <a:t>– guidance about emotional wellbeing, managing worries and looking after yourself. 10-19 years.</a:t>
            </a:r>
          </a:p>
          <a:p>
            <a:r>
              <a:rPr lang="en-US" sz="1600" b="1" dirty="0" err="1">
                <a:latin typeface="Calibri" panose="020F0502020204030204" pitchFamily="34" charset="0"/>
                <a:cs typeface="Calibri" panose="020F0502020204030204" pitchFamily="34" charset="0"/>
              </a:rPr>
              <a:t>Kooth</a:t>
            </a:r>
            <a:r>
              <a:rPr lang="en-US" sz="1600" dirty="0">
                <a:latin typeface="Calibri" panose="020F0502020204030204" pitchFamily="34" charset="0"/>
                <a:cs typeface="Calibri" panose="020F0502020204030204" pitchFamily="34" charset="0"/>
              </a:rPr>
              <a:t> – online, anonymous counselling. 10-25 years.</a:t>
            </a:r>
          </a:p>
          <a:p>
            <a:r>
              <a:rPr lang="en-US" sz="1600" b="1" dirty="0">
                <a:latin typeface="Calibri" panose="020F0502020204030204" pitchFamily="34" charset="0"/>
                <a:cs typeface="Calibri" panose="020F0502020204030204" pitchFamily="34" charset="0"/>
              </a:rPr>
              <a:t>The Brunswick Centre </a:t>
            </a:r>
            <a:r>
              <a:rPr lang="en-US" sz="1600" dirty="0">
                <a:latin typeface="Calibri" panose="020F0502020204030204" pitchFamily="34" charset="0"/>
                <a:cs typeface="Calibri" panose="020F0502020204030204" pitchFamily="34" charset="0"/>
              </a:rPr>
              <a:t>– advice and support for those who identify or are questioning their gender and/or sexual identity. </a:t>
            </a:r>
          </a:p>
          <a:p>
            <a:r>
              <a:rPr lang="en-US" sz="1600" dirty="0">
                <a:latin typeface="Calibri" panose="020F0502020204030204" pitchFamily="34" charset="0"/>
                <a:cs typeface="Calibri" panose="020F0502020204030204" pitchFamily="34" charset="0"/>
              </a:rPr>
              <a:t>Calderdale </a:t>
            </a:r>
            <a:r>
              <a:rPr lang="en-US" sz="1600" b="1" dirty="0">
                <a:latin typeface="Calibri" panose="020F0502020204030204" pitchFamily="34" charset="0"/>
                <a:cs typeface="Calibri" panose="020F0502020204030204" pitchFamily="34" charset="0"/>
              </a:rPr>
              <a:t>Young </a:t>
            </a:r>
            <a:r>
              <a:rPr lang="en-US" sz="1600" b="1" dirty="0" err="1">
                <a:latin typeface="Calibri" panose="020F0502020204030204" pitchFamily="34" charset="0"/>
                <a:cs typeface="Calibri" panose="020F0502020204030204" pitchFamily="34" charset="0"/>
              </a:rPr>
              <a:t>Carer’s</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Service – advice and guidance on being a young </a:t>
            </a:r>
            <a:r>
              <a:rPr lang="en-US" sz="1600" dirty="0" err="1">
                <a:latin typeface="Calibri" panose="020F0502020204030204" pitchFamily="34" charset="0"/>
                <a:cs typeface="Calibri" panose="020F0502020204030204" pitchFamily="34" charset="0"/>
              </a:rPr>
              <a:t>carer</a:t>
            </a:r>
            <a:r>
              <a:rPr lang="en-US" sz="1600" dirty="0">
                <a:latin typeface="Calibri" panose="020F0502020204030204" pitchFamily="34" charset="0"/>
                <a:cs typeface="Calibri" panose="020F0502020204030204" pitchFamily="34" charset="0"/>
              </a:rPr>
              <a:t>. 8-18 years.</a:t>
            </a:r>
          </a:p>
          <a:p>
            <a:r>
              <a:rPr lang="en-US" sz="1600" b="1" dirty="0">
                <a:latin typeface="Calibri" panose="020F0502020204030204" pitchFamily="34" charset="0"/>
                <a:cs typeface="Calibri" panose="020F0502020204030204" pitchFamily="34" charset="0"/>
              </a:rPr>
              <a:t>Branching Out </a:t>
            </a:r>
            <a:r>
              <a:rPr lang="en-US" sz="1600" dirty="0">
                <a:latin typeface="Calibri" panose="020F0502020204030204" pitchFamily="34" charset="0"/>
                <a:cs typeface="Calibri" panose="020F0502020204030204" pitchFamily="34" charset="0"/>
              </a:rPr>
              <a:t>– specialist support and advice around drugs and alcohol. 10-21 years.</a:t>
            </a:r>
          </a:p>
          <a:p>
            <a:r>
              <a:rPr lang="en-US" sz="1600" b="1" dirty="0">
                <a:latin typeface="Calibri" panose="020F0502020204030204" pitchFamily="34" charset="0"/>
                <a:cs typeface="Calibri" panose="020F0502020204030204" pitchFamily="34" charset="0"/>
              </a:rPr>
              <a:t>The Brew Project </a:t>
            </a:r>
            <a:r>
              <a:rPr lang="en-US" sz="1600" dirty="0">
                <a:latin typeface="Calibri" panose="020F0502020204030204" pitchFamily="34" charset="0"/>
                <a:cs typeface="Calibri" panose="020F0502020204030204" pitchFamily="34" charset="0"/>
              </a:rPr>
              <a:t>– 1:1 support sessions or 1:1 ‘walk and talk’ service. 5-17 years.</a:t>
            </a:r>
          </a:p>
          <a:p>
            <a:r>
              <a:rPr lang="en-US" sz="1600" b="1" dirty="0">
                <a:latin typeface="Calibri" panose="020F0502020204030204" pitchFamily="34" charset="0"/>
                <a:cs typeface="Calibri" panose="020F0502020204030204" pitchFamily="34" charset="0"/>
              </a:rPr>
              <a:t>Calderdale School Nursing Team </a:t>
            </a:r>
            <a:r>
              <a:rPr lang="en-US" sz="1600" dirty="0">
                <a:latin typeface="Calibri" panose="020F0502020204030204" pitchFamily="34"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help to manage long and short-term conditions in education settings for children and young people. 5-19 years.</a:t>
            </a:r>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Open Minds (CAMHS) </a:t>
            </a:r>
            <a:r>
              <a:rPr lang="en-US" sz="1600" dirty="0">
                <a:latin typeface="Calibri" panose="020F0502020204030204" pitchFamily="34" charset="0"/>
                <a:cs typeface="Calibri" panose="020F0502020204030204" pitchFamily="34" charset="0"/>
              </a:rPr>
              <a:t>– advice and signposting, 1:1 specialist mental health support. 5.18 years.</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79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Introductions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558800" y="2055813"/>
            <a:ext cx="10964164" cy="4251960"/>
          </a:xfrm>
        </p:spPr>
        <p:txBody>
          <a:bodyPr>
            <a:normAutofit/>
          </a:bodyPr>
          <a:lstStyle/>
          <a:p>
            <a:pPr marL="0" indent="0" algn="ctr">
              <a:buNone/>
            </a:pPr>
            <a:r>
              <a:rPr lang="en-US" dirty="0">
                <a:latin typeface="Calibri" panose="020F0502020204030204" pitchFamily="34" charset="0"/>
                <a:cs typeface="Calibri" panose="020F0502020204030204" pitchFamily="34" charset="0"/>
              </a:rPr>
              <a:t>Claire Tooth– EMHP (Education Mental Health Practitioner) </a:t>
            </a:r>
          </a:p>
          <a:p>
            <a:pPr marL="0" indent="0" algn="ctr">
              <a:buNone/>
            </a:pPr>
            <a:r>
              <a:rPr lang="en-US" dirty="0">
                <a:latin typeface="Calibri" panose="020F0502020204030204" pitchFamily="34" charset="0"/>
                <a:cs typeface="Calibri" panose="020F0502020204030204" pitchFamily="34" charset="0"/>
              </a:rPr>
              <a:t>for </a:t>
            </a:r>
            <a:r>
              <a:rPr lang="en-US" dirty="0" err="1">
                <a:latin typeface="Calibri" panose="020F0502020204030204" pitchFamily="34" charset="0"/>
                <a:cs typeface="Calibri" panose="020F0502020204030204" pitchFamily="34" charset="0"/>
              </a:rPr>
              <a:t>Calderdale</a:t>
            </a:r>
            <a:r>
              <a:rPr lang="en-US" dirty="0">
                <a:latin typeface="Calibri" panose="020F0502020204030204" pitchFamily="34" charset="0"/>
                <a:cs typeface="Calibri" panose="020F0502020204030204" pitchFamily="34" charset="0"/>
              </a:rPr>
              <a:t> MHST (Mental Health Support Team).</a:t>
            </a:r>
          </a:p>
          <a:p>
            <a:endParaRPr lang="en-US" dirty="0">
              <a:latin typeface="Calibri" panose="020F0502020204030204" pitchFamily="34" charset="0"/>
              <a:cs typeface="Calibri" panose="020F0502020204030204" pitchFamily="34" charset="0"/>
            </a:endParaRPr>
          </a:p>
        </p:txBody>
      </p:sp>
      <p:pic>
        <p:nvPicPr>
          <p:cNvPr id="6" name="Picture 1">
            <a:extLst>
              <a:ext uri="{FF2B5EF4-FFF2-40B4-BE49-F238E27FC236}">
                <a16:creationId xmlns:a16="http://schemas.microsoft.com/office/drawing/2014/main" id="{E9CA9CC6-D52B-4D3E-B4DC-C4343DEED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61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572493" y="238539"/>
            <a:ext cx="11047013" cy="1434415"/>
          </a:xfrm>
        </p:spPr>
        <p:txBody>
          <a:bodyPr anchor="b">
            <a:noAutofit/>
          </a:bodyPr>
          <a:lstStyle/>
          <a:p>
            <a:pPr algn="ctr">
              <a:lnSpc>
                <a:spcPct val="90000"/>
              </a:lnSpc>
            </a:pPr>
            <a:r>
              <a:rPr lang="en-US" sz="3600" dirty="0" err="1">
                <a:latin typeface="Modern Love" panose="04090805081005020601" pitchFamily="82" charset="0"/>
              </a:rPr>
              <a:t>SilverCloud</a:t>
            </a:r>
            <a:r>
              <a:rPr lang="en-US" sz="3600" dirty="0">
                <a:latin typeface="Modern Love" panose="04090805081005020601" pitchFamily="82" charset="0"/>
              </a:rPr>
              <a:t>: Digital Mental Health Support</a:t>
            </a:r>
            <a:endParaRPr lang="en-GB" sz="2800" dirty="0">
              <a:latin typeface="Modern Love" panose="04090805081005020601" pitchFamily="82" charset="0"/>
            </a:endParaRPr>
          </a:p>
        </p:txBody>
      </p:sp>
      <p:sp>
        <p:nvSpPr>
          <p:cNvPr id="3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38D1E1"/>
          </a:solidFill>
          <a:ln w="38100" cap="rnd">
            <a:solidFill>
              <a:srgbClr val="38D1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326572" y="1979480"/>
            <a:ext cx="11547566" cy="4703959"/>
          </a:xfrm>
        </p:spPr>
        <p:txBody>
          <a:bodyPr anchor="t">
            <a:normAutofit fontScale="85000" lnSpcReduction="20000"/>
          </a:bodyPr>
          <a:lstStyle/>
          <a:p>
            <a:pPr marL="0" indent="0" algn="l">
              <a:buNone/>
            </a:pPr>
            <a:r>
              <a:rPr lang="en-US" sz="1600" dirty="0">
                <a:solidFill>
                  <a:schemeClr val="tx2"/>
                </a:solidFill>
                <a:latin typeface="Calibri" panose="020F0502020204030204" pitchFamily="34" charset="0"/>
                <a:cs typeface="Calibri" panose="020F0502020204030204" pitchFamily="34" charset="0"/>
              </a:rPr>
              <a:t>Currently, </a:t>
            </a:r>
            <a:r>
              <a:rPr lang="en-US" sz="1600" dirty="0" err="1">
                <a:solidFill>
                  <a:schemeClr val="tx2"/>
                </a:solidFill>
                <a:latin typeface="Calibri" panose="020F0502020204030204" pitchFamily="34" charset="0"/>
                <a:cs typeface="Calibri" panose="020F0502020204030204" pitchFamily="34" charset="0"/>
              </a:rPr>
              <a:t>SilverCloud</a:t>
            </a:r>
            <a:r>
              <a:rPr lang="en-US" sz="1600" dirty="0">
                <a:solidFill>
                  <a:schemeClr val="tx2"/>
                </a:solidFill>
                <a:latin typeface="Calibri" panose="020F0502020204030204" pitchFamily="34" charset="0"/>
                <a:cs typeface="Calibri" panose="020F0502020204030204" pitchFamily="34" charset="0"/>
              </a:rPr>
              <a:t> offers children and young people five </a:t>
            </a:r>
            <a:r>
              <a:rPr lang="en-US" sz="1600" dirty="0" err="1">
                <a:solidFill>
                  <a:schemeClr val="tx2"/>
                </a:solidFill>
                <a:latin typeface="Calibri" panose="020F0502020204030204" pitchFamily="34" charset="0"/>
                <a:cs typeface="Calibri" panose="020F0502020204030204" pitchFamily="34" charset="0"/>
              </a:rPr>
              <a:t>programmes</a:t>
            </a:r>
            <a:r>
              <a:rPr lang="en-US" sz="1600" dirty="0">
                <a:solidFill>
                  <a:schemeClr val="tx2"/>
                </a:solidFill>
                <a:latin typeface="Calibri" panose="020F0502020204030204" pitchFamily="34" charset="0"/>
                <a:cs typeface="Calibri" panose="020F0502020204030204" pitchFamily="34" charset="0"/>
              </a:rPr>
              <a:t> of mental health support. Three for young people and two for parents/</a:t>
            </a:r>
            <a:r>
              <a:rPr lang="en-US" sz="1600" dirty="0" err="1">
                <a:solidFill>
                  <a:schemeClr val="tx2"/>
                </a:solidFill>
                <a:latin typeface="Calibri" panose="020F0502020204030204" pitchFamily="34" charset="0"/>
                <a:cs typeface="Calibri" panose="020F0502020204030204" pitchFamily="34" charset="0"/>
              </a:rPr>
              <a:t>carers</a:t>
            </a:r>
            <a:r>
              <a:rPr lang="en-US" sz="1600" dirty="0">
                <a:solidFill>
                  <a:schemeClr val="tx2"/>
                </a:solidFill>
                <a:latin typeface="Calibri" panose="020F0502020204030204" pitchFamily="34" charset="0"/>
                <a:cs typeface="Calibri" panose="020F0502020204030204" pitchFamily="34" charset="0"/>
              </a:rPr>
              <a:t> of children and young people.</a:t>
            </a:r>
          </a:p>
          <a:p>
            <a:pPr marL="0" indent="0" algn="l">
              <a:buNone/>
            </a:pPr>
            <a:r>
              <a:rPr lang="en-US" sz="1600" dirty="0">
                <a:solidFill>
                  <a:schemeClr val="tx2"/>
                </a:solidFill>
                <a:latin typeface="Calibri" panose="020F0502020204030204" pitchFamily="34" charset="0"/>
                <a:cs typeface="Calibri" panose="020F0502020204030204" pitchFamily="34" charset="0"/>
              </a:rPr>
              <a:t>Free, minimal wait times, early intervention for mild/moderate anxiety/low mood</a:t>
            </a:r>
          </a:p>
          <a:p>
            <a:pPr indent="-228600" algn="l">
              <a:buFont typeface="Arial" panose="020B0604020202020204" pitchFamily="34" charset="0"/>
              <a:buChar char="•"/>
            </a:pPr>
            <a:r>
              <a:rPr lang="en-US" sz="1600" b="1" dirty="0">
                <a:solidFill>
                  <a:schemeClr val="tx2"/>
                </a:solidFill>
                <a:latin typeface="Calibri" panose="020F0502020204030204" pitchFamily="34" charset="0"/>
                <a:cs typeface="Calibri" panose="020F0502020204030204" pitchFamily="34" charset="0"/>
              </a:rPr>
              <a:t>Space From Anxiety –</a:t>
            </a:r>
            <a:r>
              <a:rPr lang="en-US" sz="1600" dirty="0">
                <a:solidFill>
                  <a:schemeClr val="tx2"/>
                </a:solidFill>
                <a:latin typeface="Calibri" panose="020F0502020204030204" pitchFamily="34" charset="0"/>
                <a:cs typeface="Calibri" panose="020F0502020204030204" pitchFamily="34" charset="0"/>
              </a:rPr>
              <a:t>This </a:t>
            </a:r>
            <a:r>
              <a:rPr lang="en-US" sz="1600" dirty="0" err="1">
                <a:solidFill>
                  <a:schemeClr val="tx2"/>
                </a:solidFill>
                <a:latin typeface="Calibri" panose="020F0502020204030204" pitchFamily="34" charset="0"/>
                <a:cs typeface="Calibri" panose="020F0502020204030204" pitchFamily="34" charset="0"/>
              </a:rPr>
              <a:t>programme</a:t>
            </a:r>
            <a:r>
              <a:rPr lang="en-US" sz="1600" dirty="0">
                <a:solidFill>
                  <a:schemeClr val="tx2"/>
                </a:solidFill>
                <a:latin typeface="Calibri" panose="020F0502020204030204" pitchFamily="34" charset="0"/>
                <a:cs typeface="Calibri" panose="020F0502020204030204" pitchFamily="34" charset="0"/>
              </a:rPr>
              <a:t> is an online intervention aimed at alleviating psychological distress arising from anxiety related symptoms. This </a:t>
            </a:r>
            <a:r>
              <a:rPr lang="en-US" sz="1600" dirty="0" err="1">
                <a:solidFill>
                  <a:schemeClr val="tx2"/>
                </a:solidFill>
                <a:latin typeface="Calibri" panose="020F0502020204030204" pitchFamily="34" charset="0"/>
                <a:cs typeface="Calibri" panose="020F0502020204030204" pitchFamily="34" charset="0"/>
              </a:rPr>
              <a:t>programme</a:t>
            </a:r>
            <a:r>
              <a:rPr lang="en-US" sz="1600" dirty="0">
                <a:solidFill>
                  <a:schemeClr val="tx2"/>
                </a:solidFill>
                <a:latin typeface="Calibri" panose="020F0502020204030204" pitchFamily="34" charset="0"/>
                <a:cs typeface="Calibri" panose="020F0502020204030204" pitchFamily="34" charset="0"/>
              </a:rPr>
              <a:t> has been developed to help young people aged 14 years and over manage these feelings and the causes of them, ultimately offering welcome space from anxiety.</a:t>
            </a:r>
          </a:p>
          <a:p>
            <a:pPr indent="-228600" algn="l">
              <a:buFont typeface="Arial" panose="020B0604020202020204" pitchFamily="34" charset="0"/>
              <a:buChar char="•"/>
            </a:pPr>
            <a:r>
              <a:rPr lang="en-US" sz="1600" b="1" dirty="0">
                <a:solidFill>
                  <a:schemeClr val="tx2"/>
                </a:solidFill>
                <a:latin typeface="Calibri" panose="020F0502020204030204" pitchFamily="34" charset="0"/>
                <a:cs typeface="Calibri" panose="020F0502020204030204" pitchFamily="34" charset="0"/>
              </a:rPr>
              <a:t>(NEW) Space From Low Mood </a:t>
            </a:r>
            <a:r>
              <a:rPr lang="en-US" sz="1600" dirty="0">
                <a:solidFill>
                  <a:schemeClr val="tx2"/>
                </a:solidFill>
                <a:latin typeface="Calibri" panose="020F0502020204030204" pitchFamily="34" charset="0"/>
                <a:cs typeface="Calibri" panose="020F0502020204030204" pitchFamily="34" charset="0"/>
              </a:rPr>
              <a:t>– Another online </a:t>
            </a:r>
            <a:r>
              <a:rPr lang="en-US" sz="1600" dirty="0" err="1">
                <a:solidFill>
                  <a:schemeClr val="tx2"/>
                </a:solidFill>
                <a:latin typeface="Calibri" panose="020F0502020204030204" pitchFamily="34" charset="0"/>
                <a:cs typeface="Calibri" panose="020F0502020204030204" pitchFamily="34" charset="0"/>
              </a:rPr>
              <a:t>programme</a:t>
            </a:r>
            <a:r>
              <a:rPr lang="en-US" sz="1600" dirty="0">
                <a:solidFill>
                  <a:schemeClr val="tx2"/>
                </a:solidFill>
                <a:latin typeface="Calibri" panose="020F0502020204030204" pitchFamily="34" charset="0"/>
                <a:cs typeface="Calibri" panose="020F0502020204030204" pitchFamily="34" charset="0"/>
              </a:rPr>
              <a:t> that has been designed to relieve the symptoms of low mood in young people by focusing on developing more flexible ways of thinking, increasing awareness and understanding of emotions and understanding their mood, as well as their triggers. This is aimed at supporting young people 14 and above. </a:t>
            </a:r>
          </a:p>
          <a:p>
            <a:pPr indent="-228600" algn="l">
              <a:buFont typeface="Arial" panose="020B0604020202020204" pitchFamily="34" charset="0"/>
              <a:buChar char="•"/>
            </a:pPr>
            <a:r>
              <a:rPr lang="en-US" sz="1600" b="1" dirty="0">
                <a:solidFill>
                  <a:schemeClr val="tx2"/>
                </a:solidFill>
                <a:latin typeface="Calibri" panose="020F0502020204030204" pitchFamily="34" charset="0"/>
                <a:cs typeface="Calibri" panose="020F0502020204030204" pitchFamily="34" charset="0"/>
              </a:rPr>
              <a:t>(New) Space from Low mood &amp; Anxiety - </a:t>
            </a:r>
            <a:r>
              <a:rPr lang="en-US" sz="1600" dirty="0">
                <a:solidFill>
                  <a:schemeClr val="tx2"/>
                </a:solidFill>
                <a:latin typeface="Calibri" panose="020F0502020204030204" pitchFamily="34" charset="0"/>
                <a:cs typeface="Calibri" panose="020F0502020204030204" pitchFamily="34" charset="0"/>
              </a:rPr>
              <a:t>The </a:t>
            </a:r>
            <a:r>
              <a:rPr lang="en-US" sz="1600" i="1" dirty="0">
                <a:solidFill>
                  <a:schemeClr val="tx2"/>
                </a:solidFill>
                <a:latin typeface="Calibri" panose="020F0502020204030204" pitchFamily="34" charset="0"/>
                <a:cs typeface="Calibri" panose="020F0502020204030204" pitchFamily="34" charset="0"/>
              </a:rPr>
              <a:t>Space from Low Mood &amp; Anxiety </a:t>
            </a:r>
            <a:r>
              <a:rPr lang="en-US" sz="1600" dirty="0" err="1">
                <a:solidFill>
                  <a:schemeClr val="tx2"/>
                </a:solidFill>
                <a:latin typeface="Calibri" panose="020F0502020204030204" pitchFamily="34" charset="0"/>
                <a:cs typeface="Calibri" panose="020F0502020204030204" pitchFamily="34" charset="0"/>
              </a:rPr>
              <a:t>programme</a:t>
            </a:r>
            <a:r>
              <a:rPr lang="en-US" sz="1600" dirty="0">
                <a:solidFill>
                  <a:schemeClr val="tx2"/>
                </a:solidFill>
                <a:latin typeface="Calibri" panose="020F0502020204030204" pitchFamily="34" charset="0"/>
                <a:cs typeface="Calibri" panose="020F0502020204030204" pitchFamily="34" charset="0"/>
              </a:rPr>
              <a:t> has been designed to relieve the symptoms of low mood and anxiety in young people by focusing on developing more flexible ways of thinking, increasing awareness and understanding of emotions and understanding their mood, as well as their triggers, and warning signs of low mood and anxiety. This is aimed at young people 14 and over</a:t>
            </a:r>
            <a:endParaRPr lang="en-US" sz="1600" b="1" i="1" dirty="0">
              <a:solidFill>
                <a:schemeClr val="tx2"/>
              </a:solidFill>
              <a:latin typeface="Calibri" panose="020F0502020204030204" pitchFamily="34" charset="0"/>
              <a:cs typeface="Calibri" panose="020F0502020204030204" pitchFamily="34" charset="0"/>
            </a:endParaRPr>
          </a:p>
          <a:p>
            <a:pPr indent="-228600" algn="l">
              <a:buFont typeface="Arial" panose="020B0604020202020204" pitchFamily="34" charset="0"/>
              <a:buChar char="•"/>
            </a:pPr>
            <a:r>
              <a:rPr lang="en-US" sz="1600" b="1" dirty="0">
                <a:solidFill>
                  <a:schemeClr val="tx2"/>
                </a:solidFill>
                <a:latin typeface="Calibri" panose="020F0502020204030204" pitchFamily="34" charset="0"/>
                <a:cs typeface="Calibri" panose="020F0502020204030204" pitchFamily="34" charset="0"/>
              </a:rPr>
              <a:t>Supporting an Anxious Child (4-12 years) </a:t>
            </a:r>
            <a:r>
              <a:rPr lang="en-US" sz="1600" dirty="0">
                <a:solidFill>
                  <a:schemeClr val="tx2"/>
                </a:solidFill>
                <a:latin typeface="Calibri" panose="020F0502020204030204" pitchFamily="34" charset="0"/>
                <a:cs typeface="Calibri" panose="020F0502020204030204" pitchFamily="34" charset="0"/>
              </a:rPr>
              <a:t> and </a:t>
            </a:r>
            <a:r>
              <a:rPr lang="en-US" sz="1600" b="1" dirty="0">
                <a:solidFill>
                  <a:schemeClr val="tx2"/>
                </a:solidFill>
                <a:latin typeface="Calibri" panose="020F0502020204030204" pitchFamily="34" charset="0"/>
                <a:cs typeface="Calibri" panose="020F0502020204030204" pitchFamily="34" charset="0"/>
              </a:rPr>
              <a:t>Supporting an Anxious Teen (13 plus) </a:t>
            </a:r>
            <a:r>
              <a:rPr lang="en-US" sz="1600" dirty="0">
                <a:solidFill>
                  <a:schemeClr val="tx2"/>
                </a:solidFill>
                <a:latin typeface="Calibri" panose="020F0502020204030204" pitchFamily="34" charset="0"/>
                <a:cs typeface="Calibri" panose="020F0502020204030204" pitchFamily="34" charset="0"/>
              </a:rPr>
              <a:t>are online interventions for parental use alongside their child. The </a:t>
            </a:r>
            <a:r>
              <a:rPr lang="en-US" sz="1600" dirty="0" err="1">
                <a:solidFill>
                  <a:schemeClr val="tx2"/>
                </a:solidFill>
                <a:latin typeface="Calibri" panose="020F0502020204030204" pitchFamily="34" charset="0"/>
                <a:cs typeface="Calibri" panose="020F0502020204030204" pitchFamily="34" charset="0"/>
              </a:rPr>
              <a:t>programmes</a:t>
            </a:r>
            <a:r>
              <a:rPr lang="en-US" sz="1600" dirty="0">
                <a:solidFill>
                  <a:schemeClr val="tx2"/>
                </a:solidFill>
                <a:latin typeface="Calibri" panose="020F0502020204030204" pitchFamily="34" charset="0"/>
                <a:cs typeface="Calibri" panose="020F0502020204030204" pitchFamily="34" charset="0"/>
              </a:rPr>
              <a:t> are based on CBT and built in conjunction with leading clinical experts. These </a:t>
            </a:r>
            <a:r>
              <a:rPr lang="en-US" sz="1600" dirty="0" err="1">
                <a:solidFill>
                  <a:schemeClr val="tx2"/>
                </a:solidFill>
                <a:latin typeface="Calibri" panose="020F0502020204030204" pitchFamily="34" charset="0"/>
                <a:cs typeface="Calibri" panose="020F0502020204030204" pitchFamily="34" charset="0"/>
              </a:rPr>
              <a:t>programmes</a:t>
            </a:r>
            <a:r>
              <a:rPr lang="en-US" sz="1600" dirty="0">
                <a:solidFill>
                  <a:schemeClr val="tx2"/>
                </a:solidFill>
                <a:latin typeface="Calibri" panose="020F0502020204030204" pitchFamily="34" charset="0"/>
                <a:cs typeface="Calibri" panose="020F0502020204030204" pitchFamily="34" charset="0"/>
              </a:rPr>
              <a:t> provide psychoeducation, tools and activities in a safe confidential space to help parents support their children or teens.</a:t>
            </a:r>
          </a:p>
          <a:p>
            <a:pPr marL="0" indent="0">
              <a:lnSpc>
                <a:spcPct val="100000"/>
              </a:lnSpc>
              <a:buNone/>
            </a:pPr>
            <a:br>
              <a:rPr lang="en-GB" sz="1600" dirty="0">
                <a:latin typeface="Calibri" panose="020F0502020204030204" pitchFamily="34" charset="0"/>
                <a:cs typeface="Calibri" panose="020F0502020204030204" pitchFamily="34" charset="0"/>
              </a:rPr>
            </a:br>
            <a:r>
              <a:rPr lang="en-GB" sz="1600" b="0" i="0" dirty="0">
                <a:effectLst/>
                <a:latin typeface="Calibri" panose="020F0502020204030204" pitchFamily="34" charset="0"/>
                <a:cs typeface="Calibri" panose="020F0502020204030204" pitchFamily="34" charset="0"/>
              </a:rPr>
              <a:t>For more information please contact silvercloud@northpoint.org.uk or 01422 300 001. </a:t>
            </a:r>
            <a:r>
              <a:rPr lang="en-GB" sz="1600" dirty="0">
                <a:latin typeface="Calibri" panose="020F0502020204030204" pitchFamily="34" charset="0"/>
                <a:cs typeface="Calibri" panose="020F0502020204030204" pitchFamily="34" charset="0"/>
              </a:rPr>
              <a:t>Referrals can be made here: </a:t>
            </a:r>
          </a:p>
          <a:p>
            <a:pPr marL="0" indent="0">
              <a:lnSpc>
                <a:spcPct val="100000"/>
              </a:lnSpc>
              <a:buNone/>
            </a:pPr>
            <a:r>
              <a:rPr lang="en-GB" sz="1600" dirty="0" err="1">
                <a:latin typeface="Calibri" panose="020F0502020204030204" pitchFamily="34" charset="0"/>
                <a:cs typeface="Calibri" panose="020F0502020204030204" pitchFamily="34" charset="0"/>
                <a:hlinkClick r:id="rId3"/>
              </a:rPr>
              <a:t>Silvercloud</a:t>
            </a:r>
            <a:r>
              <a:rPr lang="en-GB" sz="1600" dirty="0">
                <a:latin typeface="Calibri" panose="020F0502020204030204" pitchFamily="34" charset="0"/>
                <a:cs typeface="Calibri" panose="020F0502020204030204" pitchFamily="34" charset="0"/>
                <a:hlinkClick r:id="rId3"/>
              </a:rPr>
              <a:t> | Northpoint Wellbeing - Open Minds (CAMHS) (openmindscamhs.org.uk)</a:t>
            </a:r>
            <a:r>
              <a:rPr lang="en-GB"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with medium confidence">
            <a:extLst>
              <a:ext uri="{FF2B5EF4-FFF2-40B4-BE49-F238E27FC236}">
                <a16:creationId xmlns:a16="http://schemas.microsoft.com/office/drawing/2014/main" id="{E138014A-49EA-43CA-4382-D8BD4BF81FF9}"/>
              </a:ext>
            </a:extLst>
          </p:cNvPr>
          <p:cNvPicPr>
            <a:picLocks noChangeAspect="1"/>
          </p:cNvPicPr>
          <p:nvPr/>
        </p:nvPicPr>
        <p:blipFill rotWithShape="1">
          <a:blip r:embed="rId5"/>
          <a:srcRect b="24291"/>
          <a:stretch/>
        </p:blipFill>
        <p:spPr>
          <a:xfrm>
            <a:off x="8791303" y="5981808"/>
            <a:ext cx="3292374" cy="757425"/>
          </a:xfrm>
          <a:prstGeom prst="rect">
            <a:avLst/>
          </a:prstGeom>
        </p:spPr>
      </p:pic>
    </p:spTree>
    <p:extLst>
      <p:ext uri="{BB962C8B-B14F-4D97-AF65-F5344CB8AC3E}">
        <p14:creationId xmlns:p14="http://schemas.microsoft.com/office/powerpoint/2010/main" val="251943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7200" dirty="0" err="1">
                <a:latin typeface="Modern Love" panose="04090805081005020601" pitchFamily="82" charset="0"/>
              </a:rPr>
              <a:t>Kooth</a:t>
            </a:r>
            <a:endParaRPr lang="en-GB" dirty="0">
              <a:latin typeface="Modern Love" panose="04090805081005020601" pitchFamily="82"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CE546D-49C5-4096-A578-4D85590A4161}"/>
              </a:ext>
            </a:extLst>
          </p:cNvPr>
          <p:cNvPicPr>
            <a:picLocks noChangeAspect="1"/>
          </p:cNvPicPr>
          <p:nvPr/>
        </p:nvPicPr>
        <p:blipFill>
          <a:blip r:embed="rId4"/>
          <a:stretch>
            <a:fillRect/>
          </a:stretch>
        </p:blipFill>
        <p:spPr>
          <a:xfrm>
            <a:off x="1387830" y="1881252"/>
            <a:ext cx="9405257" cy="4914437"/>
          </a:xfrm>
          <a:prstGeom prst="rect">
            <a:avLst/>
          </a:prstGeom>
        </p:spPr>
      </p:pic>
    </p:spTree>
    <p:extLst>
      <p:ext uri="{BB962C8B-B14F-4D97-AF65-F5344CB8AC3E}">
        <p14:creationId xmlns:p14="http://schemas.microsoft.com/office/powerpoint/2010/main" val="428825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GB" sz="6600" dirty="0">
                <a:latin typeface="Modern Love" panose="04090805081005020601" pitchFamily="82" charset="0"/>
              </a:rPr>
              <a:t>Night Owls</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Night OWLS – a new service for young people in West Yorkshire.">
            <a:hlinkClick r:id="" action="ppaction://media"/>
            <a:extLst>
              <a:ext uri="{FF2B5EF4-FFF2-40B4-BE49-F238E27FC236}">
                <a16:creationId xmlns:a16="http://schemas.microsoft.com/office/drawing/2014/main" id="{77605539-614F-B31F-1621-BD27D19702F7}"/>
              </a:ext>
            </a:extLst>
          </p:cNvPr>
          <p:cNvPicPr>
            <a:picLocks noRot="1" noChangeAspect="1"/>
          </p:cNvPicPr>
          <p:nvPr>
            <a:videoFile r:link="rId1"/>
          </p:nvPr>
        </p:nvPicPr>
        <p:blipFill>
          <a:blip r:embed="rId5"/>
          <a:stretch>
            <a:fillRect/>
          </a:stretch>
        </p:blipFill>
        <p:spPr>
          <a:xfrm>
            <a:off x="1931851" y="1881252"/>
            <a:ext cx="8328297" cy="4705488"/>
          </a:xfrm>
          <a:prstGeom prst="rect">
            <a:avLst/>
          </a:prstGeom>
        </p:spPr>
      </p:pic>
      <p:sp>
        <p:nvSpPr>
          <p:cNvPr id="9" name="TextBox 8">
            <a:extLst>
              <a:ext uri="{FF2B5EF4-FFF2-40B4-BE49-F238E27FC236}">
                <a16:creationId xmlns:a16="http://schemas.microsoft.com/office/drawing/2014/main" id="{8EC3ECD9-3EDE-6418-F83D-BF09A29EA037}"/>
              </a:ext>
            </a:extLst>
          </p:cNvPr>
          <p:cNvSpPr txBox="1"/>
          <p:nvPr/>
        </p:nvSpPr>
        <p:spPr>
          <a:xfrm>
            <a:off x="8204200" y="6649220"/>
            <a:ext cx="7077075" cy="246221"/>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hlinkClick r:id="rId6"/>
              </a:rPr>
              <a:t>Night OWLS – a new service for young people in West Yorkshire. - YouTube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4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Q&amp;A</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669036" y="3026641"/>
            <a:ext cx="4829175" cy="1778883"/>
          </a:xfrm>
        </p:spPr>
        <p:txBody>
          <a:bodyPr>
            <a:noAutofit/>
          </a:bodyPr>
          <a:lstStyle/>
          <a:p>
            <a:pPr marL="0" indent="0">
              <a:buNone/>
            </a:pPr>
            <a:r>
              <a:rPr lang="en-US" dirty="0">
                <a:latin typeface="Calibri" panose="020F0502020204030204" pitchFamily="34" charset="0"/>
                <a:cs typeface="Calibri" panose="020F0502020204030204" pitchFamily="34" charset="0"/>
              </a:rPr>
              <a:t>Any </a:t>
            </a:r>
            <a:r>
              <a:rPr lang="en-US" b="1" dirty="0">
                <a:latin typeface="Calibri" panose="020F0502020204030204" pitchFamily="34" charset="0"/>
                <a:cs typeface="Calibri" panose="020F0502020204030204" pitchFamily="34" charset="0"/>
              </a:rPr>
              <a:t>questions</a:t>
            </a:r>
            <a:r>
              <a:rPr lang="en-US" dirty="0">
                <a:latin typeface="Calibri" panose="020F0502020204030204" pitchFamily="34" charset="0"/>
                <a:cs typeface="Calibri" panose="020F0502020204030204" pitchFamily="34" charset="0"/>
              </a:rPr>
              <a:t>?</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Review aims of the session.</a:t>
            </a:r>
          </a:p>
          <a:p>
            <a:pPr marL="0" indent="0">
              <a:buNone/>
            </a:pPr>
            <a:r>
              <a:rPr lang="en-US" sz="2400" dirty="0">
                <a:latin typeface="Cavolini" panose="020B0502040204020203" pitchFamily="66" charset="0"/>
                <a:cs typeface="Cavolini" panose="020B0502040204020203" pitchFamily="66" charset="0"/>
              </a:rPr>
              <a:t>	</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questions gif">
            <a:extLst>
              <a:ext uri="{FF2B5EF4-FFF2-40B4-BE49-F238E27FC236}">
                <a16:creationId xmlns:a16="http://schemas.microsoft.com/office/drawing/2014/main" id="{6BDDC955-3D9A-460A-828B-42F2D3EEE6B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49866" y="2322195"/>
            <a:ext cx="4885097" cy="3663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926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services</a:t>
            </a:r>
            <a:endParaRPr lang="en-GB" sz="6600" dirty="0">
              <a:latin typeface="Modern Love" panose="04090805081005020601" pitchFamily="82"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FA24AA3-7308-3C4B-6C36-1DAC371682D7}"/>
              </a:ext>
            </a:extLst>
          </p:cNvPr>
          <p:cNvSpPr txBox="1"/>
          <p:nvPr/>
        </p:nvSpPr>
        <p:spPr>
          <a:xfrm>
            <a:off x="667512" y="1881252"/>
            <a:ext cx="10853928" cy="4741234"/>
          </a:xfrm>
          <a:prstGeom prst="rect">
            <a:avLst/>
          </a:prstGeom>
          <a:noFill/>
        </p:spPr>
        <p:txBody>
          <a:bodyPr wrap="square">
            <a:spAutoFit/>
          </a:bodyPr>
          <a:lstStyle/>
          <a:p>
            <a:pPr>
              <a:lnSpc>
                <a:spcPct val="107000"/>
              </a:lnSpc>
              <a:spcAft>
                <a:spcPts val="800"/>
              </a:spcAft>
            </a:pPr>
            <a:r>
              <a:rPr lang="en-GB"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Family Support Team (FST) </a:t>
            </a: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work with families with children aged 0-19. They offer confidential parenting and emotional support to parents in addition to group support and training. The team cover areas such as behaviour, family dynamics and relationships. They also provide parenting programmes and advice on accessing local services.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support can be accessed by contacting your local Children’s Centre and asking to speak to a member of the Family Support and Outreach Team or by enquiring about your nearest Family Support Drop-in. Their contact details are as follows: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Central Halifax</a:t>
            </a: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(Jubilee Children’s Centre) - 01422 342552</a:t>
            </a:r>
            <a:b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http://www.childrencentres.co.uk/index.php/our-centres/jubilee-children-centre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Upper Valley</a:t>
            </a: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(Todmorden Children’s Centre) - 01706 399970</a:t>
            </a:r>
            <a:b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http://www.childrencentres.co.uk/index.php/our-centres/todmorden-children-s-centre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 &amp; East Halifax </a:t>
            </a: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- 01422 251090</a:t>
            </a:r>
            <a:b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http://surestartchildrenscentresnhp.org.uk/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 Valley</a:t>
            </a: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- 01422 251090</a:t>
            </a:r>
            <a:br>
              <a:rPr lang="en-GB"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http://surestartchildrenscentresnhp.org.uk/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79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services</a:t>
            </a:r>
            <a:endParaRPr lang="en-GB" sz="6600" dirty="0">
              <a:latin typeface="Modern Love" panose="04090805081005020601" pitchFamily="82"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FA24AA3-7308-3C4B-6C36-1DAC371682D7}"/>
              </a:ext>
            </a:extLst>
          </p:cNvPr>
          <p:cNvSpPr txBox="1"/>
          <p:nvPr/>
        </p:nvSpPr>
        <p:spPr>
          <a:xfrm>
            <a:off x="667512" y="1754564"/>
            <a:ext cx="10853928" cy="5352747"/>
          </a:xfrm>
          <a:prstGeom prst="rect">
            <a:avLst/>
          </a:prstGeom>
          <a:noFill/>
        </p:spPr>
        <p:txBody>
          <a:bodyPr wrap="square">
            <a:spAutoFit/>
          </a:bodyPr>
          <a:lstStyle/>
          <a:p>
            <a:pPr>
              <a:lnSpc>
                <a:spcPct val="100000"/>
              </a:lnSpc>
              <a:spcBef>
                <a:spcPts val="500"/>
              </a:spcBef>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Newbold Hope</a:t>
            </a:r>
            <a:r>
              <a:rPr lang="en-GB" sz="2000" dirty="0">
                <a:effectLst/>
                <a:latin typeface="Calibri" panose="020F0502020204030204" pitchFamily="34" charset="0"/>
                <a:ea typeface="Calibri" panose="020F0502020204030204" pitchFamily="34" charset="0"/>
                <a:cs typeface="Calibri" panose="020F0502020204030204" pitchFamily="34" charset="0"/>
              </a:rPr>
              <a:t> - Newbold Hope works with parents and professionals to reduce difficult and dangerous behaviour in children with a disability or an additional need. We also work to change people’s perceptions about this issue, so that the blame, judgment, and shame that is so often, and very unfairly, directed at this group of children and their parents is also significantly reduced and replaced with compassionate understanding, help, and support. Online course, webinars and resources are available at the website </a:t>
            </a:r>
            <a:r>
              <a:rPr lang="en-GB" sz="2000" u="sng" dirty="0">
                <a:solidFill>
                  <a:srgbClr val="0000FF"/>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hlinkClick r:id="rId4"/>
              </a:rPr>
              <a:t>www.newboldhope.org</a:t>
            </a:r>
            <a:endParaRPr lang="en-GB" sz="2000" u="sng" dirty="0">
              <a:solidFill>
                <a:srgbClr val="0000FF"/>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500"/>
              </a:spcBef>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ts val="500"/>
              </a:spcBef>
              <a:spcAft>
                <a:spcPts val="500"/>
              </a:spcAft>
            </a:pPr>
            <a:r>
              <a:rPr lang="en-GB" sz="2000" b="1" dirty="0">
                <a:solidFill>
                  <a:srgbClr val="000000"/>
                </a:solidFill>
                <a:effectLst/>
                <a:latin typeface="Calibri" panose="020F0502020204030204" pitchFamily="34" charset="0"/>
                <a:ea typeface="Times New Roman" panose="02020603050405020304" pitchFamily="18" charset="0"/>
              </a:rPr>
              <a:t>The Challenging Behaviour </a:t>
            </a:r>
            <a:r>
              <a:rPr lang="en-GB" sz="2000" b="1" dirty="0">
                <a:solidFill>
                  <a:srgbClr val="000000"/>
                </a:solidFill>
                <a:latin typeface="Calibri" panose="020F0502020204030204" pitchFamily="34" charset="0"/>
                <a:ea typeface="Times New Roman" panose="02020603050405020304" pitchFamily="18" charset="0"/>
              </a:rPr>
              <a:t>F</a:t>
            </a:r>
            <a:r>
              <a:rPr lang="en-GB" sz="2000" b="1" dirty="0">
                <a:solidFill>
                  <a:srgbClr val="000000"/>
                </a:solidFill>
                <a:effectLst/>
                <a:latin typeface="Calibri" panose="020F0502020204030204" pitchFamily="34" charset="0"/>
                <a:ea typeface="Times New Roman" panose="02020603050405020304" pitchFamily="18" charset="0"/>
              </a:rPr>
              <a:t>oundation</a:t>
            </a:r>
            <a:r>
              <a:rPr lang="en-GB" sz="2000" dirty="0">
                <a:solidFill>
                  <a:srgbClr val="000000"/>
                </a:solidFill>
                <a:effectLst/>
                <a:latin typeface="Calibri" panose="020F0502020204030204" pitchFamily="34" charset="0"/>
                <a:ea typeface="Times New Roman" panose="02020603050405020304" pitchFamily="18" charset="0"/>
              </a:rPr>
              <a:t> - We provide practical information for families and professionals about understanding and supporting children, young people and adults whose behaviour challenges. Our Family Support Workers can offer individual support and information over the phone and by email. We also offer peer-to-peer support through our Carers’ Catch-Ups, and email networks for family carers and for professionals. We offer a range of workshops to families and professionals, co-delivered by a professional trainer and a family carer trainer. Our workshops have been found to reduce challenging behaviour and have positive outcomes for families and professionals who attend. </a:t>
            </a:r>
            <a:r>
              <a:rPr lang="en-GB" sz="2000" u="sng" dirty="0">
                <a:solidFill>
                  <a:srgbClr val="000000"/>
                </a:solidFill>
                <a:effectLst/>
                <a:uFill>
                  <a:solidFill>
                    <a:srgbClr val="000000"/>
                  </a:solidFill>
                </a:uFill>
                <a:latin typeface="Calibri" panose="020F0502020204030204" pitchFamily="34" charset="0"/>
                <a:ea typeface="Times New Roman" panose="02020603050405020304" pitchFamily="18" charset="0"/>
                <a:hlinkClick r:id="rId5"/>
              </a:rPr>
              <a:t>www.challengingbehaviour.org.uk</a:t>
            </a:r>
            <a:endParaRPr lang="en-GB" sz="2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65409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2021" y="2055813"/>
            <a:ext cx="11398504" cy="4471098"/>
          </a:xfrm>
        </p:spPr>
        <p:txBody>
          <a:bodyPr>
            <a:noAutofit/>
          </a:bodyPr>
          <a:lstStyle/>
          <a:p>
            <a:pPr marL="0" indent="0">
              <a:buNone/>
            </a:pPr>
            <a:r>
              <a:rPr lang="en-US" sz="1800" b="1" dirty="0">
                <a:latin typeface="Calibri" panose="020F0502020204030204" pitchFamily="34" charset="0"/>
                <a:cs typeface="Calibri" panose="020F0502020204030204" pitchFamily="34" charset="0"/>
              </a:rPr>
              <a:t>Open Minds </a:t>
            </a:r>
            <a:r>
              <a:rPr lang="en-US" sz="1800" dirty="0">
                <a:latin typeface="Calibri" panose="020F0502020204030204" pitchFamily="34" charset="0"/>
                <a:cs typeface="Calibri" panose="020F0502020204030204" pitchFamily="34" charset="0"/>
              </a:rPr>
              <a:t>website – advice and resources for young people, parents and schools. </a:t>
            </a:r>
          </a:p>
          <a:p>
            <a:pPr marL="0" indent="0">
              <a:buNone/>
            </a:pPr>
            <a:r>
              <a:rPr lang="en-US" sz="1800" dirty="0">
                <a:latin typeface="Calibri" panose="020F0502020204030204" pitchFamily="34" charset="0"/>
                <a:cs typeface="Calibri" panose="020F0502020204030204" pitchFamily="34" charset="0"/>
                <a:hlinkClick r:id="rId3"/>
              </a:rPr>
              <a:t>www.openmindscalderdale.org.uk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Mentally Healthy Schools </a:t>
            </a:r>
            <a:r>
              <a:rPr lang="en-US" sz="1800" dirty="0">
                <a:latin typeface="Calibri" panose="020F0502020204030204" pitchFamily="34" charset="0"/>
                <a:cs typeface="Calibri" panose="020F0502020204030204" pitchFamily="34" charset="0"/>
              </a:rPr>
              <a:t>website by Anna Freud – resources for young people and schools.</a:t>
            </a:r>
          </a:p>
          <a:p>
            <a:pPr marL="0" indent="0">
              <a:buNone/>
            </a:pPr>
            <a:r>
              <a:rPr lang="en-US" sz="1800" dirty="0">
                <a:latin typeface="Calibri" panose="020F0502020204030204" pitchFamily="34" charset="0"/>
                <a:cs typeface="Calibri" panose="020F0502020204030204" pitchFamily="34" charset="0"/>
                <a:hlinkClick r:id="rId4"/>
              </a:rPr>
              <a:t>www.mentallyhealthyschools.org.uk</a:t>
            </a: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err="1">
                <a:latin typeface="Calibri" panose="020F0502020204030204" pitchFamily="34" charset="0"/>
                <a:cs typeface="Calibri" panose="020F0502020204030204" pitchFamily="34" charset="0"/>
              </a:rPr>
              <a:t>Kooth</a:t>
            </a:r>
            <a:r>
              <a:rPr lang="en-US" sz="1800" dirty="0">
                <a:latin typeface="Calibri" panose="020F0502020204030204" pitchFamily="34" charset="0"/>
                <a:cs typeface="Calibri" panose="020F0502020204030204" pitchFamily="34" charset="0"/>
              </a:rPr>
              <a:t> – safe, online, anonymous counselling for 10—25 year </a:t>
            </a:r>
            <a:r>
              <a:rPr lang="en-US" sz="1800" dirty="0" err="1">
                <a:latin typeface="Calibri" panose="020F0502020204030204" pitchFamily="34" charset="0"/>
                <a:cs typeface="Calibri" panose="020F0502020204030204" pitchFamily="34" charset="0"/>
              </a:rPr>
              <a:t>olds</a:t>
            </a:r>
            <a:r>
              <a:rPr lang="en-US" sz="1800" dirty="0">
                <a:latin typeface="Calibri" panose="020F0502020204030204" pitchFamily="34" charset="0"/>
                <a:cs typeface="Calibri" panose="020F0502020204030204" pitchFamily="34" charset="0"/>
              </a:rPr>
              <a:t>.</a:t>
            </a:r>
          </a:p>
          <a:p>
            <a:pPr marL="0" indent="0">
              <a:buNone/>
            </a:pPr>
            <a:r>
              <a:rPr lang="en-US" sz="1800" dirty="0">
                <a:latin typeface="Calibri" panose="020F0502020204030204" pitchFamily="34" charset="0"/>
                <a:cs typeface="Calibri" panose="020F0502020204030204" pitchFamily="34" charset="0"/>
                <a:hlinkClick r:id="rId5"/>
              </a:rPr>
              <a:t>www.kooth.com</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Time Out </a:t>
            </a:r>
            <a:r>
              <a:rPr lang="en-US" sz="1800" dirty="0">
                <a:latin typeface="Calibri" panose="020F0502020204030204" pitchFamily="34" charset="0"/>
                <a:cs typeface="Calibri" panose="020F0502020204030204" pitchFamily="34" charset="0"/>
              </a:rPr>
              <a:t>– simple guidance around emotional wellbeing, managing worries and looking after yourself. 10 – 19 years.</a:t>
            </a:r>
          </a:p>
          <a:p>
            <a:pPr marL="0" indent="0">
              <a:buNone/>
            </a:pPr>
            <a:r>
              <a:rPr lang="en-US" sz="1800" dirty="0">
                <a:latin typeface="Calibri" panose="020F0502020204030204" pitchFamily="34" charset="0"/>
                <a:cs typeface="Calibri" panose="020F0502020204030204" pitchFamily="34" charset="0"/>
                <a:hlinkClick r:id="rId6"/>
              </a:rPr>
              <a:t>www.timeoutcalderdale.co.uk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3A7EE421-9816-40C8-A802-C66F80F096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0887" y="2113081"/>
            <a:ext cx="1436370" cy="5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DA11E2-FDFB-40DA-9B18-248229F3A341}"/>
              </a:ext>
            </a:extLst>
          </p:cNvPr>
          <p:cNvPicPr>
            <a:picLocks noChangeAspect="1"/>
          </p:cNvPicPr>
          <p:nvPr/>
        </p:nvPicPr>
        <p:blipFill>
          <a:blip r:embed="rId8"/>
          <a:stretch>
            <a:fillRect/>
          </a:stretch>
        </p:blipFill>
        <p:spPr>
          <a:xfrm>
            <a:off x="7146925" y="4491387"/>
            <a:ext cx="1633855" cy="816928"/>
          </a:xfrm>
          <a:prstGeom prst="rect">
            <a:avLst/>
          </a:prstGeom>
        </p:spPr>
      </p:pic>
      <p:pic>
        <p:nvPicPr>
          <p:cNvPr id="11" name="Picture 10">
            <a:extLst>
              <a:ext uri="{FF2B5EF4-FFF2-40B4-BE49-F238E27FC236}">
                <a16:creationId xmlns:a16="http://schemas.microsoft.com/office/drawing/2014/main" id="{EADCF983-BB2F-4E11-B67A-7E70D615B7B8}"/>
              </a:ext>
            </a:extLst>
          </p:cNvPr>
          <p:cNvPicPr>
            <a:picLocks noChangeAspect="1"/>
          </p:cNvPicPr>
          <p:nvPr/>
        </p:nvPicPr>
        <p:blipFill>
          <a:blip r:embed="rId9"/>
          <a:stretch>
            <a:fillRect/>
          </a:stretch>
        </p:blipFill>
        <p:spPr>
          <a:xfrm>
            <a:off x="10262235" y="5127478"/>
            <a:ext cx="1558290" cy="791918"/>
          </a:xfrm>
          <a:prstGeom prst="rect">
            <a:avLst/>
          </a:prstGeom>
        </p:spPr>
      </p:pic>
    </p:spTree>
    <p:extLst>
      <p:ext uri="{BB962C8B-B14F-4D97-AF65-F5344CB8AC3E}">
        <p14:creationId xmlns:p14="http://schemas.microsoft.com/office/powerpoint/2010/main" val="32962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39937" y="1881252"/>
            <a:ext cx="10371066" cy="4471098"/>
          </a:xfrm>
        </p:spPr>
        <p:txBody>
          <a:bodyPr>
            <a:noAutofit/>
          </a:bodyPr>
          <a:lstStyle/>
          <a:p>
            <a:pPr marL="0" indent="0">
              <a:buNone/>
            </a:pPr>
            <a:r>
              <a:rPr lang="en-US" sz="1600" b="1" dirty="0">
                <a:latin typeface="Calibri" panose="020F0502020204030204" pitchFamily="34" charset="0"/>
                <a:cs typeface="Calibri" panose="020F0502020204030204" pitchFamily="34" charset="0"/>
              </a:rPr>
              <a:t>The Brunswick Centre </a:t>
            </a:r>
            <a:r>
              <a:rPr lang="en-US" sz="1600" dirty="0">
                <a:latin typeface="Calibri" panose="020F0502020204030204" pitchFamily="34" charset="0"/>
                <a:cs typeface="Calibri" panose="020F0502020204030204" pitchFamily="34" charset="0"/>
              </a:rPr>
              <a:t>– specialist advice and support to those who identify or are questioning their sexual and/or gender identity. </a:t>
            </a:r>
          </a:p>
          <a:p>
            <a:pPr marL="0" indent="0">
              <a:buNone/>
            </a:pPr>
            <a:r>
              <a:rPr lang="en-GB" sz="1600" dirty="0">
                <a:latin typeface="Calibri" panose="020F0502020204030204" pitchFamily="34" charset="0"/>
                <a:cs typeface="Calibri" panose="020F0502020204030204" pitchFamily="34" charset="0"/>
              </a:rPr>
              <a:t>Contact details: 01422 341 764 or </a:t>
            </a:r>
            <a:r>
              <a:rPr lang="en-GB" sz="1600" dirty="0">
                <a:latin typeface="Calibri" panose="020F0502020204030204" pitchFamily="34" charset="0"/>
                <a:cs typeface="Calibri" panose="020F0502020204030204" pitchFamily="34" charset="0"/>
                <a:hlinkClick r:id="rId3"/>
              </a:rPr>
              <a:t>info@thebrunswickcentre.org.uk</a:t>
            </a:r>
            <a:endParaRPr lang="en-GB"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The Brew Project </a:t>
            </a:r>
            <a:r>
              <a:rPr lang="en-US" sz="1600" dirty="0">
                <a:latin typeface="Calibri" panose="020F0502020204030204" pitchFamily="34" charset="0"/>
                <a:cs typeface="Calibri" panose="020F0502020204030204" pitchFamily="34" charset="0"/>
              </a:rPr>
              <a:t>– 1:1 support sessions with a wellbeing officer or a 1:1 walk and talk service. 5-17 years.</a:t>
            </a:r>
          </a:p>
          <a:p>
            <a:pPr marL="0" indent="0">
              <a:buNone/>
            </a:pPr>
            <a:r>
              <a:rPr lang="en-GB" sz="1600" dirty="0">
                <a:latin typeface="Calibri" panose="020F0502020204030204" pitchFamily="34" charset="0"/>
                <a:cs typeface="Calibri" panose="020F0502020204030204" pitchFamily="34" charset="0"/>
              </a:rPr>
              <a:t>Contact details: 01422 730015 or support@invictuswellbeing.com</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Branching Out </a:t>
            </a:r>
            <a:r>
              <a:rPr lang="en-US" sz="1600" dirty="0">
                <a:latin typeface="Calibri" panose="020F0502020204030204" pitchFamily="34" charset="0"/>
                <a:cs typeface="Calibri" panose="020F0502020204030204" pitchFamily="34" charset="0"/>
              </a:rPr>
              <a:t>– specialist support and advice around drugs and alcohol. 10-21 years.</a:t>
            </a:r>
          </a:p>
          <a:p>
            <a:pPr marL="0" indent="0">
              <a:buNone/>
            </a:pPr>
            <a:r>
              <a:rPr lang="en-GB" sz="1600" dirty="0">
                <a:latin typeface="Calibri" panose="020F0502020204030204" pitchFamily="34" charset="0"/>
                <a:cs typeface="Calibri" panose="020F0502020204030204" pitchFamily="34" charset="0"/>
              </a:rPr>
              <a:t>Contact details: 01422 415550</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Calderdale School Nursing Team</a:t>
            </a:r>
            <a:r>
              <a:rPr lang="en-US" sz="1600" dirty="0">
                <a:latin typeface="Calibri" panose="020F0502020204030204" pitchFamily="34" charset="0"/>
                <a:cs typeface="Calibri" panose="020F0502020204030204" pitchFamily="34" charset="0"/>
              </a:rPr>
              <a:t> - </a:t>
            </a:r>
            <a:r>
              <a:rPr lang="en-GB" sz="1600" dirty="0">
                <a:effectLst/>
                <a:latin typeface="Calibri" panose="020F0502020204030204" pitchFamily="34" charset="0"/>
                <a:ea typeface="Calibri" panose="020F0502020204030204" pitchFamily="34" charset="0"/>
                <a:cs typeface="Calibri" panose="020F0502020204030204" pitchFamily="34" charset="0"/>
              </a:rPr>
              <a:t>help to manage long and short-term conditions in education settings for children and young people. 5-19 years.</a:t>
            </a:r>
          </a:p>
          <a:p>
            <a:pPr marL="0" indent="0">
              <a:buNone/>
            </a:pPr>
            <a:r>
              <a:rPr lang="en-GB" sz="1600" dirty="0">
                <a:latin typeface="Calibri" panose="020F0502020204030204" pitchFamily="34" charset="0"/>
                <a:cs typeface="Calibri" panose="020F0502020204030204" pitchFamily="34" charset="0"/>
              </a:rPr>
              <a:t>Contact details: </a:t>
            </a:r>
            <a:r>
              <a:rPr lang="en-GB" sz="1600" dirty="0">
                <a:effectLst/>
                <a:latin typeface="Calibri" panose="020F0502020204030204" pitchFamily="34" charset="0"/>
                <a:ea typeface="Calibri" panose="020F0502020204030204" pitchFamily="34" charset="0"/>
                <a:cs typeface="Calibri" panose="020F0502020204030204" pitchFamily="34" charset="0"/>
              </a:rPr>
              <a:t>030 3330 9974 (duty line) or online referral via </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online referral form</a:t>
            </a:r>
            <a:r>
              <a:rPr lang="en-GB" sz="16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C71689F-8AEA-4331-8A3C-0981B475F5F3}"/>
              </a:ext>
            </a:extLst>
          </p:cNvPr>
          <p:cNvPicPr>
            <a:picLocks noChangeAspect="1"/>
          </p:cNvPicPr>
          <p:nvPr/>
        </p:nvPicPr>
        <p:blipFill>
          <a:blip r:embed="rId6"/>
          <a:stretch>
            <a:fillRect/>
          </a:stretch>
        </p:blipFill>
        <p:spPr>
          <a:xfrm>
            <a:off x="9769733" y="3297090"/>
            <a:ext cx="1246188" cy="1196340"/>
          </a:xfrm>
          <a:prstGeom prst="rect">
            <a:avLst/>
          </a:prstGeom>
        </p:spPr>
      </p:pic>
      <p:pic>
        <p:nvPicPr>
          <p:cNvPr id="6" name="Picture 5">
            <a:extLst>
              <a:ext uri="{FF2B5EF4-FFF2-40B4-BE49-F238E27FC236}">
                <a16:creationId xmlns:a16="http://schemas.microsoft.com/office/drawing/2014/main" id="{9964D7A9-EA55-43EC-838F-1DEED6B6FFF4}"/>
              </a:ext>
            </a:extLst>
          </p:cNvPr>
          <p:cNvPicPr>
            <a:picLocks noChangeAspect="1"/>
          </p:cNvPicPr>
          <p:nvPr/>
        </p:nvPicPr>
        <p:blipFill>
          <a:blip r:embed="rId7"/>
          <a:stretch>
            <a:fillRect/>
          </a:stretch>
        </p:blipFill>
        <p:spPr>
          <a:xfrm>
            <a:off x="7910822" y="4258255"/>
            <a:ext cx="1653993" cy="1308101"/>
          </a:xfrm>
          <a:prstGeom prst="rect">
            <a:avLst/>
          </a:prstGeom>
        </p:spPr>
      </p:pic>
    </p:spTree>
    <p:extLst>
      <p:ext uri="{BB962C8B-B14F-4D97-AF65-F5344CB8AC3E}">
        <p14:creationId xmlns:p14="http://schemas.microsoft.com/office/powerpoint/2010/main" val="389608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2021" y="2055813"/>
            <a:ext cx="10371066" cy="4471098"/>
          </a:xfrm>
        </p:spPr>
        <p:txBody>
          <a:bodyPr>
            <a:noAutofit/>
          </a:bodyPr>
          <a:lstStyle/>
          <a:p>
            <a:pPr marL="0" indent="0">
              <a:buNone/>
            </a:pPr>
            <a:r>
              <a:rPr lang="en-US" sz="1800" b="1" dirty="0">
                <a:latin typeface="Calibri" panose="020F0502020204030204" pitchFamily="34" charset="0"/>
                <a:cs typeface="Calibri" panose="020F0502020204030204" pitchFamily="34" charset="0"/>
              </a:rPr>
              <a:t>Calderdale Young </a:t>
            </a:r>
            <a:r>
              <a:rPr lang="en-US" sz="1800" b="1" dirty="0" err="1">
                <a:latin typeface="Calibri" panose="020F0502020204030204" pitchFamily="34" charset="0"/>
                <a:cs typeface="Calibri" panose="020F0502020204030204" pitchFamily="34" charset="0"/>
              </a:rPr>
              <a:t>Carer’s</a:t>
            </a:r>
            <a:r>
              <a:rPr lang="en-US" sz="1800" b="1" dirty="0">
                <a:latin typeface="Calibri" panose="020F0502020204030204" pitchFamily="34" charset="0"/>
                <a:cs typeface="Calibri" panose="020F0502020204030204" pitchFamily="34" charset="0"/>
              </a:rPr>
              <a:t> Service </a:t>
            </a:r>
            <a:r>
              <a:rPr lang="en-US" sz="1800" dirty="0">
                <a:latin typeface="Calibri" panose="020F0502020204030204" pitchFamily="34" charset="0"/>
                <a:cs typeface="Calibri" panose="020F0502020204030204" pitchFamily="34" charset="0"/>
              </a:rPr>
              <a:t>– advice and guidance on being a young </a:t>
            </a:r>
            <a:r>
              <a:rPr lang="en-US" sz="1800" dirty="0" err="1">
                <a:latin typeface="Calibri" panose="020F0502020204030204" pitchFamily="34" charset="0"/>
                <a:cs typeface="Calibri" panose="020F0502020204030204" pitchFamily="34" charset="0"/>
              </a:rPr>
              <a:t>carer</a:t>
            </a:r>
            <a:r>
              <a:rPr lang="en-US" sz="1800" dirty="0">
                <a:latin typeface="Calibri" panose="020F0502020204030204" pitchFamily="34" charset="0"/>
                <a:cs typeface="Calibri" panose="020F0502020204030204" pitchFamily="34" charset="0"/>
              </a:rPr>
              <a:t>. 8-18 years.</a:t>
            </a:r>
          </a:p>
          <a:p>
            <a:pPr marL="0" indent="0">
              <a:buNone/>
            </a:pPr>
            <a:r>
              <a:rPr lang="en-GB" sz="1800" dirty="0">
                <a:latin typeface="Calibri" panose="020F0502020204030204" pitchFamily="34" charset="0"/>
                <a:cs typeface="Calibri" panose="020F0502020204030204" pitchFamily="34" charset="0"/>
              </a:rPr>
              <a:t>Contact details: 01422 261208 or </a:t>
            </a:r>
            <a:r>
              <a:rPr lang="en-GB" sz="1800" dirty="0">
                <a:latin typeface="Calibri" panose="020F0502020204030204" pitchFamily="34" charset="0"/>
                <a:cs typeface="Calibri" panose="020F0502020204030204" pitchFamily="34" charset="0"/>
                <a:hlinkClick r:id="rId3"/>
              </a:rPr>
              <a:t>www.calderdale.gov.uk/ycs</a:t>
            </a:r>
            <a:r>
              <a:rPr lang="en-GB" sz="1800" dirty="0">
                <a:latin typeface="Calibri" panose="020F0502020204030204" pitchFamily="34" charset="0"/>
                <a:cs typeface="Calibri" panose="020F0502020204030204" pitchFamily="34" charset="0"/>
              </a:rPr>
              <a:t> </a:t>
            </a:r>
          </a:p>
          <a:p>
            <a:pPr marL="0" indent="0">
              <a:buNone/>
            </a:pPr>
            <a:endParaRPr lang="en-GB" sz="1800" dirty="0">
              <a:latin typeface="Calibri" panose="020F0502020204030204" pitchFamily="34" charset="0"/>
              <a:cs typeface="Calibri" panose="020F0502020204030204" pitchFamily="34" charset="0"/>
            </a:endParaRPr>
          </a:p>
          <a:p>
            <a:pPr marL="0" indent="0">
              <a:buNone/>
            </a:pPr>
            <a:r>
              <a:rPr lang="en-GB" sz="1800" b="1" dirty="0">
                <a:latin typeface="Calibri" panose="020F0502020204030204" pitchFamily="34" charset="0"/>
                <a:cs typeface="Calibri" panose="020F0502020204030204" pitchFamily="34" charset="0"/>
              </a:rPr>
              <a:t>Noah’s Ark </a:t>
            </a:r>
            <a:r>
              <a:rPr lang="en-GB" sz="1800" dirty="0">
                <a:latin typeface="Calibri" panose="020F0502020204030204" pitchFamily="34" charset="0"/>
                <a:cs typeface="Calibri" panose="020F0502020204030204" pitchFamily="34" charset="0"/>
              </a:rPr>
              <a:t>– therapeutic services for young people and bereavement support group. Paid service.</a:t>
            </a:r>
          </a:p>
          <a:p>
            <a:pPr marL="0" indent="0">
              <a:buNone/>
            </a:pPr>
            <a:r>
              <a:rPr lang="en-US" sz="1800" dirty="0">
                <a:latin typeface="Calibri" panose="020F0502020204030204" pitchFamily="34" charset="0"/>
                <a:cs typeface="Calibri" panose="020F0502020204030204" pitchFamily="34" charset="0"/>
                <a:hlinkClick r:id="rId4"/>
              </a:rPr>
              <a:t>www.noahsarkcentre.org.uk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Open Minds (CAMHS) </a:t>
            </a:r>
            <a:r>
              <a:rPr lang="en-US" sz="1800" dirty="0">
                <a:latin typeface="Calibri" panose="020F0502020204030204" pitchFamily="34" charset="0"/>
                <a:cs typeface="Calibri" panose="020F0502020204030204" pitchFamily="34" charset="0"/>
              </a:rPr>
              <a:t>– signposting, advice and mental health interventions for children aged 5-18 years. Also offers consultation, support, advice, training and referral guidance to parents/</a:t>
            </a:r>
            <a:r>
              <a:rPr lang="en-US" sz="1800" dirty="0" err="1">
                <a:latin typeface="Calibri" panose="020F0502020204030204" pitchFamily="34" charset="0"/>
                <a:cs typeface="Calibri" panose="020F0502020204030204" pitchFamily="34" charset="0"/>
              </a:rPr>
              <a:t>carers</a:t>
            </a:r>
            <a:r>
              <a:rPr lang="en-US" sz="1800" dirty="0">
                <a:latin typeface="Calibri" panose="020F0502020204030204" pitchFamily="34" charset="0"/>
                <a:cs typeface="Calibri" panose="020F0502020204030204" pitchFamily="34" charset="0"/>
              </a:rPr>
              <a:t>, young people and professionals.</a:t>
            </a:r>
          </a:p>
          <a:p>
            <a:pPr marL="0" indent="0">
              <a:buNone/>
            </a:pPr>
            <a:r>
              <a:rPr lang="en-US" sz="1800" dirty="0">
                <a:latin typeface="Calibri" panose="020F0502020204030204" pitchFamily="34" charset="0"/>
                <a:cs typeface="Calibri" panose="020F0502020204030204" pitchFamily="34" charset="0"/>
              </a:rPr>
              <a:t>Contact details: 01422 300 001. </a:t>
            </a:r>
            <a:r>
              <a:rPr lang="en-US" sz="1800" dirty="0">
                <a:latin typeface="Calibri" panose="020F0502020204030204" pitchFamily="34" charset="0"/>
                <a:cs typeface="Calibri" panose="020F0502020204030204" pitchFamily="34" charset="0"/>
                <a:hlinkClick r:id="rId5"/>
              </a:rPr>
              <a:t>www.openmindscamhs.org.uk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C6E748C-ED15-4158-A2A2-B395BAAEE001}"/>
              </a:ext>
            </a:extLst>
          </p:cNvPr>
          <p:cNvPicPr>
            <a:picLocks noChangeAspect="1"/>
          </p:cNvPicPr>
          <p:nvPr/>
        </p:nvPicPr>
        <p:blipFill>
          <a:blip r:embed="rId7"/>
          <a:stretch>
            <a:fillRect/>
          </a:stretch>
        </p:blipFill>
        <p:spPr>
          <a:xfrm>
            <a:off x="9436954" y="1967919"/>
            <a:ext cx="1235402" cy="1145265"/>
          </a:xfrm>
          <a:prstGeom prst="rect">
            <a:avLst/>
          </a:prstGeom>
        </p:spPr>
      </p:pic>
    </p:spTree>
    <p:extLst>
      <p:ext uri="{BB962C8B-B14F-4D97-AF65-F5344CB8AC3E}">
        <p14:creationId xmlns:p14="http://schemas.microsoft.com/office/powerpoint/2010/main" val="186500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Bold"/>
              <a:ea typeface="+mn-ea"/>
              <a:cs typeface="+mn-cs"/>
            </a:endParaRPr>
          </a:p>
        </p:txBody>
      </p:sp>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38881" y="639192"/>
            <a:ext cx="4904669" cy="3666107"/>
          </a:xfrm>
        </p:spPr>
        <p:txBody>
          <a:bodyPr vert="horz" lIns="91440" tIns="45720" rIns="91440" bIns="45720" rtlCol="0" anchor="b">
            <a:normAutofit/>
          </a:bodyPr>
          <a:lstStyle/>
          <a:p>
            <a:r>
              <a:rPr lang="en-US" sz="6000" dirty="0">
                <a:latin typeface="Modern Love" panose="04090805081005020601" pitchFamily="82" charset="0"/>
              </a:rPr>
              <a:t>Thank you for listening!</a:t>
            </a: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type="body" idx="1"/>
          </p:nvPr>
        </p:nvSpPr>
        <p:spPr>
          <a:xfrm>
            <a:off x="638882" y="4631161"/>
            <a:ext cx="3571810" cy="1559327"/>
          </a:xfrm>
        </p:spPr>
        <p:txBody>
          <a:bodyPr vert="horz" lIns="91440" tIns="45720" rIns="91440" bIns="45720" rtlCol="0">
            <a:normAutofit/>
          </a:bodyPr>
          <a:lstStyle/>
          <a:p>
            <a:r>
              <a:rPr lang="en-US">
                <a:solidFill>
                  <a:schemeClr val="tx1"/>
                </a:solidFill>
              </a:rPr>
              <a:t>	</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3D1B103C-CBA7-426D-B4B4-944ED0658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90" y="5641975"/>
            <a:ext cx="25590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96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Group agreement</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838200" y="2145877"/>
            <a:ext cx="10515600" cy="4251960"/>
          </a:xfrm>
        </p:spPr>
        <p:txBody>
          <a:bodyPr>
            <a:normAutofit/>
          </a:bodyPr>
          <a:lstStyle/>
          <a:p>
            <a:r>
              <a:rPr lang="en-US" sz="3400" dirty="0">
                <a:latin typeface="Calibri" panose="020F0502020204030204" pitchFamily="34" charset="0"/>
                <a:cs typeface="Calibri" panose="020F0502020204030204" pitchFamily="34" charset="0"/>
              </a:rPr>
              <a:t>A </a:t>
            </a:r>
            <a:r>
              <a:rPr lang="en-US" sz="3400" b="1" dirty="0">
                <a:latin typeface="Calibri" panose="020F0502020204030204" pitchFamily="34" charset="0"/>
                <a:cs typeface="Calibri" panose="020F0502020204030204" pitchFamily="34" charset="0"/>
              </a:rPr>
              <a:t>safe space </a:t>
            </a:r>
            <a:r>
              <a:rPr lang="en-US" sz="3400" dirty="0">
                <a:latin typeface="Calibri" panose="020F0502020204030204" pitchFamily="34" charset="0"/>
                <a:cs typeface="Calibri" panose="020F0502020204030204" pitchFamily="34" charset="0"/>
              </a:rPr>
              <a:t>to talk, share experiences and maintain </a:t>
            </a:r>
            <a:r>
              <a:rPr lang="en-US" sz="3400" b="1" dirty="0">
                <a:latin typeface="Calibri" panose="020F0502020204030204" pitchFamily="34" charset="0"/>
                <a:cs typeface="Calibri" panose="020F0502020204030204" pitchFamily="34" charset="0"/>
              </a:rPr>
              <a:t>confidentiality</a:t>
            </a:r>
            <a:endParaRPr lang="en-US" sz="3400" dirty="0">
              <a:latin typeface="Calibri" panose="020F0502020204030204" pitchFamily="34" charset="0"/>
              <a:cs typeface="Calibri" panose="020F0502020204030204" pitchFamily="34" charset="0"/>
            </a:endParaRPr>
          </a:p>
          <a:p>
            <a:r>
              <a:rPr lang="en-US" sz="3400" dirty="0">
                <a:latin typeface="Calibri" panose="020F0502020204030204" pitchFamily="34" charset="0"/>
                <a:cs typeface="Calibri" panose="020F0502020204030204" pitchFamily="34" charset="0"/>
              </a:rPr>
              <a:t>Mobile phones on </a:t>
            </a:r>
            <a:r>
              <a:rPr lang="en-US" sz="3400" b="1" dirty="0">
                <a:latin typeface="Calibri" panose="020F0502020204030204" pitchFamily="34" charset="0"/>
                <a:cs typeface="Calibri" panose="020F0502020204030204" pitchFamily="34" charset="0"/>
              </a:rPr>
              <a:t>silent</a:t>
            </a:r>
            <a:r>
              <a:rPr lang="en-US" sz="3400" dirty="0">
                <a:latin typeface="Calibri" panose="020F0502020204030204" pitchFamily="34" charset="0"/>
                <a:cs typeface="Calibri" panose="020F0502020204030204" pitchFamily="34" charset="0"/>
              </a:rPr>
              <a:t>.</a:t>
            </a:r>
          </a:p>
          <a:p>
            <a:r>
              <a:rPr lang="en-US" sz="3400" dirty="0">
                <a:latin typeface="Calibri" panose="020F0502020204030204" pitchFamily="34" charset="0"/>
                <a:cs typeface="Calibri" panose="020F0502020204030204" pitchFamily="34" charset="0"/>
              </a:rPr>
              <a:t>If you need a break/toilet, please feel free to have 5mins.</a:t>
            </a:r>
          </a:p>
          <a:p>
            <a:endParaRPr lang="en-US" sz="3400" dirty="0">
              <a:latin typeface="Calibri" panose="020F0502020204030204" pitchFamily="34" charset="0"/>
              <a:cs typeface="Calibri" panose="020F0502020204030204" pitchFamily="34" charset="0"/>
            </a:endParaRPr>
          </a:p>
          <a:p>
            <a:pPr marL="0" indent="0">
              <a:buNone/>
            </a:pPr>
            <a:r>
              <a:rPr lang="en-US" sz="3400" dirty="0">
                <a:latin typeface="Calibri" panose="020F0502020204030204" pitchFamily="34" charset="0"/>
                <a:cs typeface="Calibri" panose="020F0502020204030204" pitchFamily="34" charset="0"/>
              </a:rPr>
              <a:t>Any to add?</a:t>
            </a:r>
          </a:p>
          <a:p>
            <a:pPr marL="0" indent="0">
              <a:buNone/>
            </a:pPr>
            <a:endParaRPr lang="en-US" dirty="0">
              <a:latin typeface="Calibri" panose="020F0502020204030204" pitchFamily="34" charset="0"/>
              <a:cs typeface="Calibri" panose="020F0502020204030204" pitchFamily="34" charset="0"/>
            </a:endParaRPr>
          </a:p>
        </p:txBody>
      </p:sp>
      <p:pic>
        <p:nvPicPr>
          <p:cNvPr id="9" name="Picture 1">
            <a:extLst>
              <a:ext uri="{FF2B5EF4-FFF2-40B4-BE49-F238E27FC236}">
                <a16:creationId xmlns:a16="http://schemas.microsoft.com/office/drawing/2014/main" id="{35E191BA-8226-4DC6-A75B-38525E4BB2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07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Aims</a:t>
            </a:r>
            <a:endParaRPr lang="en-GB" sz="6600" dirty="0">
              <a:latin typeface="Modern Love" panose="04090805081005020601" pitchFamily="82" charset="0"/>
            </a:endParaRPr>
          </a:p>
        </p:txBody>
      </p:sp>
      <p:sp>
        <p:nvSpPr>
          <p:cNvPr id="6" name="Content Placeholder 2">
            <a:extLst>
              <a:ext uri="{FF2B5EF4-FFF2-40B4-BE49-F238E27FC236}">
                <a16:creationId xmlns:a16="http://schemas.microsoft.com/office/drawing/2014/main" id="{CB007B1A-14D6-49E4-BFFF-A19C46E7C4E8}"/>
              </a:ext>
            </a:extLst>
          </p:cNvPr>
          <p:cNvSpPr>
            <a:spLocks noGrp="1"/>
          </p:cNvSpPr>
          <p:nvPr>
            <p:ph idx="1"/>
          </p:nvPr>
        </p:nvSpPr>
        <p:spPr>
          <a:xfrm>
            <a:off x="4628388" y="2490998"/>
            <a:ext cx="6894576" cy="3818460"/>
          </a:xfrm>
        </p:spPr>
        <p:txBody>
          <a:bodyPr>
            <a:normAutofit fontScale="92500"/>
          </a:bodyPr>
          <a:lstStyle/>
          <a:p>
            <a:r>
              <a:rPr lang="en-US" dirty="0">
                <a:latin typeface="Calibri" panose="020F0502020204030204" pitchFamily="34" charset="0"/>
                <a:cs typeface="Calibri" panose="020F0502020204030204" pitchFamily="34" charset="0"/>
              </a:rPr>
              <a:t>To understand </a:t>
            </a:r>
            <a:r>
              <a:rPr lang="en-US" b="1" dirty="0">
                <a:latin typeface="Calibri" panose="020F0502020204030204" pitchFamily="34" charset="0"/>
                <a:cs typeface="Calibri" panose="020F0502020204030204" pitchFamily="34" charset="0"/>
              </a:rPr>
              <a:t>what difficult behaviours are</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To understand </a:t>
            </a:r>
            <a:r>
              <a:rPr lang="en-US" b="1" dirty="0">
                <a:latin typeface="Calibri" panose="020F0502020204030204" pitchFamily="34" charset="0"/>
                <a:cs typeface="Calibri" panose="020F0502020204030204" pitchFamily="34" charset="0"/>
              </a:rPr>
              <a:t>why a child may be displaying difficult behaviours</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To learn practical ways to </a:t>
            </a:r>
            <a:r>
              <a:rPr lang="en-US" b="1" dirty="0">
                <a:latin typeface="Calibri" panose="020F0502020204030204" pitchFamily="34" charset="0"/>
                <a:cs typeface="Calibri" panose="020F0502020204030204" pitchFamily="34" charset="0"/>
              </a:rPr>
              <a:t>support your child </a:t>
            </a:r>
            <a:r>
              <a:rPr lang="en-US" dirty="0">
                <a:latin typeface="Calibri" panose="020F0502020204030204" pitchFamily="34" charset="0"/>
                <a:cs typeface="Calibri" panose="020F0502020204030204" pitchFamily="34" charset="0"/>
              </a:rPr>
              <a:t>when they are displaying difficult behaviours. </a:t>
            </a:r>
          </a:p>
          <a:p>
            <a:r>
              <a:rPr lang="en-US" dirty="0">
                <a:latin typeface="Calibri" panose="020F0502020204030204" pitchFamily="34" charset="0"/>
                <a:cs typeface="Calibri" panose="020F0502020204030204" pitchFamily="34" charset="0"/>
              </a:rPr>
              <a:t>To be made aware of </a:t>
            </a:r>
            <a:r>
              <a:rPr lang="en-US" b="1" dirty="0">
                <a:latin typeface="Calibri" panose="020F0502020204030204" pitchFamily="34" charset="0"/>
                <a:cs typeface="Calibri" panose="020F0502020204030204" pitchFamily="34" charset="0"/>
              </a:rPr>
              <a:t>resources</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services</a:t>
            </a:r>
            <a:r>
              <a:rPr lang="en-US" dirty="0">
                <a:latin typeface="Calibri" panose="020F0502020204030204" pitchFamily="34" charset="0"/>
                <a:cs typeface="Calibri" panose="020F0502020204030204" pitchFamily="34" charset="0"/>
              </a:rPr>
              <a:t> that can be accessed for further support.</a:t>
            </a:r>
            <a:endParaRPr lang="en-GB" dirty="0">
              <a:latin typeface="Calibri" panose="020F0502020204030204" pitchFamily="34" charset="0"/>
              <a:cs typeface="Calibri" panose="020F0502020204030204" pitchFamily="34" charset="0"/>
            </a:endParaRPr>
          </a:p>
        </p:txBody>
      </p:sp>
      <p:pic>
        <p:nvPicPr>
          <p:cNvPr id="9" name="Picture 1">
            <a:extLst>
              <a:ext uri="{FF2B5EF4-FFF2-40B4-BE49-F238E27FC236}">
                <a16:creationId xmlns:a16="http://schemas.microsoft.com/office/drawing/2014/main" id="{AE7B0F92-D197-41C9-8682-73B5B3A96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age result for Aim High Clip Art">
            <a:extLst>
              <a:ext uri="{FF2B5EF4-FFF2-40B4-BE49-F238E27FC236}">
                <a16:creationId xmlns:a16="http://schemas.microsoft.com/office/drawing/2014/main" id="{07DD2F24-857E-4519-B7B7-005BD023B6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4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3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7EEB7DD8-0D5B-4092-9376-34585E399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2652CCF-D22C-421C-F19A-E358FDC2B86E}"/>
              </a:ext>
            </a:extLst>
          </p:cNvPr>
          <p:cNvSpPr txBox="1"/>
          <p:nvPr/>
        </p:nvSpPr>
        <p:spPr>
          <a:xfrm>
            <a:off x="654050" y="643622"/>
            <a:ext cx="10883900" cy="5570756"/>
          </a:xfrm>
          <a:prstGeom prst="rect">
            <a:avLst/>
          </a:prstGeom>
          <a:noFill/>
        </p:spPr>
        <p:txBody>
          <a:bodyPr wrap="square" rtlCol="0">
            <a:spAutoFit/>
          </a:bodyPr>
          <a:lstStyle/>
          <a:p>
            <a:endParaRPr lang="en-US" sz="6000" dirty="0">
              <a:effectLst/>
              <a:latin typeface="Segoe UI" panose="020B0502040204020203" pitchFamily="34" charset="0"/>
            </a:endParaRPr>
          </a:p>
          <a:p>
            <a:pPr algn="ctr"/>
            <a:r>
              <a:rPr lang="en-US" sz="6000" dirty="0">
                <a:latin typeface="Modern Love" panose="04090805081005020601" pitchFamily="82" charset="0"/>
              </a:rPr>
              <a:t>Can you think of any behaviours you are experiencing or have experienced with your child?</a:t>
            </a:r>
          </a:p>
          <a:p>
            <a:endParaRPr lang="en-US" sz="2800" dirty="0">
              <a:effectLst/>
              <a:latin typeface="Segoe UI" panose="020B0502040204020203" pitchFamily="34" charset="0"/>
            </a:endParaRPr>
          </a:p>
          <a:p>
            <a:endParaRPr lang="en-GB" sz="2800" dirty="0"/>
          </a:p>
        </p:txBody>
      </p:sp>
    </p:spTree>
    <p:extLst>
      <p:ext uri="{BB962C8B-B14F-4D97-AF65-F5344CB8AC3E}">
        <p14:creationId xmlns:p14="http://schemas.microsoft.com/office/powerpoint/2010/main" val="257367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62" name="Rectangle 6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7241450" y="649224"/>
            <a:ext cx="4196932" cy="3566160"/>
          </a:xfrm>
        </p:spPr>
        <p:txBody>
          <a:bodyPr vert="horz" lIns="91440" tIns="45720" rIns="91440" bIns="45720" rtlCol="0" anchor="b">
            <a:normAutofit/>
          </a:bodyPr>
          <a:lstStyle/>
          <a:p>
            <a:r>
              <a:rPr lang="en-US" sz="6600" dirty="0">
                <a:latin typeface="Modern Love" panose="04090805081005020601" pitchFamily="82" charset="0"/>
              </a:rPr>
              <a:t>Behaviour Cycle</a:t>
            </a: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7083831" y="4636008"/>
            <a:ext cx="4198634" cy="1572768"/>
          </a:xfrm>
        </p:spPr>
        <p:txBody>
          <a:bodyPr vert="horz" lIns="91440" tIns="45720" rIns="91440" bIns="45720" rtlCol="0">
            <a:normAutofit/>
          </a:bodyPr>
          <a:lstStyle/>
          <a:p>
            <a:pPr marL="0" indent="0">
              <a:buNone/>
            </a:pPr>
            <a:r>
              <a:rPr lang="en-US" dirty="0"/>
              <a:t>	</a:t>
            </a:r>
          </a:p>
        </p:txBody>
      </p:sp>
      <p:sp>
        <p:nvSpPr>
          <p:cNvPr id="6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4BA77"/>
          </a:solidFill>
          <a:ln w="38100" cap="rnd">
            <a:solidFill>
              <a:srgbClr val="E4BA7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Diagram&#10;&#10;Description automatically generated">
            <a:extLst>
              <a:ext uri="{FF2B5EF4-FFF2-40B4-BE49-F238E27FC236}">
                <a16:creationId xmlns:a16="http://schemas.microsoft.com/office/drawing/2014/main" id="{E33B437A-7CC7-C0F8-06E2-CE8AF43DD233}"/>
              </a:ext>
            </a:extLst>
          </p:cNvPr>
          <p:cNvPicPr>
            <a:picLocks noChangeAspect="1"/>
          </p:cNvPicPr>
          <p:nvPr/>
        </p:nvPicPr>
        <p:blipFill rotWithShape="1">
          <a:blip r:embed="rId4"/>
          <a:srcRect r="-1" b="6199"/>
          <a:stretch/>
        </p:blipFill>
        <p:spPr>
          <a:xfrm>
            <a:off x="750601" y="255324"/>
            <a:ext cx="5448280" cy="6347352"/>
          </a:xfrm>
          <a:prstGeom prst="rect">
            <a:avLst/>
          </a:prstGeom>
        </p:spPr>
      </p:pic>
    </p:spTree>
    <p:extLst>
      <p:ext uri="{BB962C8B-B14F-4D97-AF65-F5344CB8AC3E}">
        <p14:creationId xmlns:p14="http://schemas.microsoft.com/office/powerpoint/2010/main" val="280035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6676" y="515968"/>
            <a:ext cx="10515600" cy="1325563"/>
          </a:xfrm>
        </p:spPr>
        <p:txBody>
          <a:bodyPr>
            <a:noAutofit/>
          </a:bodyPr>
          <a:lstStyle/>
          <a:p>
            <a:pPr algn="ctr"/>
            <a:r>
              <a:rPr lang="en-US" sz="4800" dirty="0">
                <a:latin typeface="Modern Love" panose="04090805081005020601" pitchFamily="82" charset="0"/>
              </a:rPr>
              <a:t>Identifying the behaviour’s purpose</a:t>
            </a:r>
            <a:endParaRPr lang="en-GB" sz="48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50B095FD-7E9C-082A-92FE-128F95FA2DB7}"/>
              </a:ext>
            </a:extLst>
          </p:cNvPr>
          <p:cNvSpPr>
            <a:spLocks noGrp="1"/>
          </p:cNvSpPr>
          <p:nvPr>
            <p:ph idx="1"/>
          </p:nvPr>
        </p:nvSpPr>
        <p:spPr>
          <a:xfrm>
            <a:off x="753618" y="2045673"/>
            <a:ext cx="10684764" cy="4754055"/>
          </a:xfrm>
        </p:spPr>
        <p:txBody>
          <a:bodyPr>
            <a:noAutofit/>
          </a:bodyPr>
          <a:lstStyle/>
          <a:p>
            <a:pPr marL="0" indent="0">
              <a:buNone/>
            </a:pPr>
            <a:r>
              <a:rPr lang="en-US" sz="2200" dirty="0">
                <a:latin typeface="Calibri" panose="020F0502020204030204" pitchFamily="34" charset="0"/>
                <a:cs typeface="Calibri" panose="020F0502020204030204" pitchFamily="34" charset="0"/>
              </a:rPr>
              <a:t>All behaviour has a </a:t>
            </a:r>
            <a:r>
              <a:rPr lang="en-US" sz="2200" b="1" dirty="0">
                <a:latin typeface="Calibri" panose="020F0502020204030204" pitchFamily="34" charset="0"/>
                <a:cs typeface="Calibri" panose="020F0502020204030204" pitchFamily="34" charset="0"/>
              </a:rPr>
              <a:t>purpose</a:t>
            </a:r>
            <a:r>
              <a:rPr lang="en-US" sz="2200" dirty="0">
                <a:latin typeface="Calibri" panose="020F0502020204030204" pitchFamily="34" charset="0"/>
                <a:cs typeface="Calibri" panose="020F0502020204030204" pitchFamily="34" charset="0"/>
              </a:rPr>
              <a:t>. For some children it can be a way of </a:t>
            </a:r>
            <a:r>
              <a:rPr lang="en-US" sz="2200" b="1" dirty="0">
                <a:latin typeface="Calibri" panose="020F0502020204030204" pitchFamily="34" charset="0"/>
                <a:cs typeface="Calibri" panose="020F0502020204030204" pitchFamily="34" charset="0"/>
              </a:rPr>
              <a:t>communicating needs </a:t>
            </a:r>
            <a:r>
              <a:rPr lang="en-US" sz="2200" dirty="0">
                <a:latin typeface="Calibri" panose="020F0502020204030204" pitchFamily="34" charset="0"/>
                <a:cs typeface="Calibri" panose="020F0502020204030204" pitchFamily="34" charset="0"/>
              </a:rPr>
              <a:t>and </a:t>
            </a:r>
            <a:r>
              <a:rPr lang="en-US" sz="2200" b="1" dirty="0">
                <a:latin typeface="Calibri" panose="020F0502020204030204" pitchFamily="34" charset="0"/>
                <a:cs typeface="Calibri" panose="020F0502020204030204" pitchFamily="34" charset="0"/>
              </a:rPr>
              <a:t>feelings</a:t>
            </a:r>
            <a:r>
              <a:rPr lang="en-US" sz="2200" dirty="0">
                <a:latin typeface="Calibri" panose="020F0502020204030204" pitchFamily="34" charset="0"/>
                <a:cs typeface="Calibri" panose="020F0502020204030204" pitchFamily="34" charset="0"/>
              </a:rPr>
              <a:t>. A child may feel unwell, tired, hungry, thirsty or uncomfortable.</a:t>
            </a:r>
          </a:p>
          <a:p>
            <a:pPr marL="0" indent="0">
              <a:buNone/>
            </a:pP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Biting may be due to </a:t>
            </a:r>
            <a:r>
              <a:rPr lang="en-US" sz="2200" b="1" dirty="0">
                <a:latin typeface="Calibri" panose="020F0502020204030204" pitchFamily="34" charset="0"/>
                <a:cs typeface="Calibri" panose="020F0502020204030204" pitchFamily="34" charset="0"/>
              </a:rPr>
              <a:t>pain in the mouth</a:t>
            </a:r>
            <a:r>
              <a:rPr lang="en-US" sz="2200"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teeth</a:t>
            </a:r>
            <a:r>
              <a:rPr lang="en-US" sz="2200" dirty="0">
                <a:latin typeface="Calibri" panose="020F0502020204030204" pitchFamily="34" charset="0"/>
                <a:cs typeface="Calibri" panose="020F0502020204030204" pitchFamily="34" charset="0"/>
              </a:rPr>
              <a:t> or </a:t>
            </a:r>
            <a:r>
              <a:rPr lang="en-US" sz="2200" b="1" dirty="0">
                <a:latin typeface="Calibri" panose="020F0502020204030204" pitchFamily="34" charset="0"/>
                <a:cs typeface="Calibri" panose="020F0502020204030204" pitchFamily="34" charset="0"/>
              </a:rPr>
              <a:t>jaw</a:t>
            </a:r>
          </a:p>
          <a:p>
            <a:r>
              <a:rPr lang="en-US" sz="2200" dirty="0">
                <a:latin typeface="Calibri" panose="020F0502020204030204" pitchFamily="34" charset="0"/>
                <a:cs typeface="Calibri" panose="020F0502020204030204" pitchFamily="34" charset="0"/>
              </a:rPr>
              <a:t>Spitting may be related to a </a:t>
            </a:r>
            <a:r>
              <a:rPr lang="en-US" sz="2200" b="1" dirty="0">
                <a:latin typeface="Calibri" panose="020F0502020204030204" pitchFamily="34" charset="0"/>
                <a:cs typeface="Calibri" panose="020F0502020204030204" pitchFamily="34" charset="0"/>
              </a:rPr>
              <a:t>difficulty with swallowing </a:t>
            </a:r>
            <a:r>
              <a:rPr lang="en-US" sz="2200" dirty="0">
                <a:latin typeface="Calibri" panose="020F0502020204030204" pitchFamily="34" charset="0"/>
                <a:cs typeface="Calibri" panose="020F0502020204030204" pitchFamily="34" charset="0"/>
              </a:rPr>
              <a:t>or producing too much </a:t>
            </a:r>
            <a:r>
              <a:rPr lang="en-US" sz="2200" b="1" dirty="0">
                <a:latin typeface="Calibri" panose="020F0502020204030204" pitchFamily="34" charset="0"/>
                <a:cs typeface="Calibri" panose="020F0502020204030204" pitchFamily="34" charset="0"/>
              </a:rPr>
              <a:t>saliva</a:t>
            </a:r>
          </a:p>
          <a:p>
            <a:r>
              <a:rPr lang="en-US" sz="2200" dirty="0">
                <a:latin typeface="Calibri" panose="020F0502020204030204" pitchFamily="34" charset="0"/>
                <a:cs typeface="Calibri" panose="020F0502020204030204" pitchFamily="34" charset="0"/>
              </a:rPr>
              <a:t>Ear slapping or head banging may be a way of </a:t>
            </a:r>
            <a:r>
              <a:rPr lang="en-US" sz="2200" b="1" dirty="0">
                <a:latin typeface="Calibri" panose="020F0502020204030204" pitchFamily="34" charset="0"/>
                <a:cs typeface="Calibri" panose="020F0502020204030204" pitchFamily="34" charset="0"/>
              </a:rPr>
              <a:t>coping with pain </a:t>
            </a:r>
            <a:r>
              <a:rPr lang="en-US" sz="2200" dirty="0">
                <a:latin typeface="Calibri" panose="020F0502020204030204" pitchFamily="34" charset="0"/>
                <a:cs typeface="Calibri" panose="020F0502020204030204" pitchFamily="34" charset="0"/>
              </a:rPr>
              <a:t>or </a:t>
            </a:r>
            <a:r>
              <a:rPr lang="en-US" sz="2200" b="1" dirty="0">
                <a:latin typeface="Calibri" panose="020F0502020204030204" pitchFamily="34" charset="0"/>
                <a:cs typeface="Calibri" panose="020F0502020204030204" pitchFamily="34" charset="0"/>
              </a:rPr>
              <a:t>communicating discomfort </a:t>
            </a:r>
          </a:p>
          <a:p>
            <a:r>
              <a:rPr lang="en-US" sz="2200" dirty="0">
                <a:latin typeface="Calibri" panose="020F0502020204030204" pitchFamily="34" charset="0"/>
                <a:cs typeface="Calibri" panose="020F0502020204030204" pitchFamily="34" charset="0"/>
              </a:rPr>
              <a:t>Aggression may be due to </a:t>
            </a:r>
            <a:r>
              <a:rPr lang="en-US" sz="2200" b="1" dirty="0">
                <a:latin typeface="Calibri" panose="020F0502020204030204" pitchFamily="34" charset="0"/>
                <a:cs typeface="Calibri" panose="020F0502020204030204" pitchFamily="34" charset="0"/>
              </a:rPr>
              <a:t>adolescent hormonal changes</a:t>
            </a:r>
          </a:p>
          <a:p>
            <a:r>
              <a:rPr lang="en-US" sz="2200" b="1" dirty="0">
                <a:effectLst/>
                <a:latin typeface="Calibri" panose="020F0502020204030204" pitchFamily="34" charset="0"/>
                <a:cs typeface="Calibri" panose="020F0502020204030204" pitchFamily="34" charset="0"/>
              </a:rPr>
              <a:t>Busy, crowded environments </a:t>
            </a:r>
            <a:r>
              <a:rPr lang="en-US" sz="2200" dirty="0">
                <a:effectLst/>
                <a:latin typeface="Calibri" panose="020F0502020204030204" pitchFamily="34" charset="0"/>
                <a:cs typeface="Calibri" panose="020F0502020204030204" pitchFamily="34" charset="0"/>
              </a:rPr>
              <a:t>may lead to verbal outbursts or even hiding/absconding.</a:t>
            </a:r>
            <a:endParaRPr lang="en-US" sz="2200" dirty="0">
              <a:latin typeface="Calibri" panose="020F0502020204030204" pitchFamily="34" charset="0"/>
              <a:cs typeface="Calibri" panose="020F0502020204030204" pitchFamily="34" charset="0"/>
            </a:endParaRPr>
          </a:p>
          <a:p>
            <a:endParaRPr lang="en-GB"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137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6676" y="351810"/>
            <a:ext cx="10515600" cy="1325563"/>
          </a:xfrm>
        </p:spPr>
        <p:txBody>
          <a:bodyPr>
            <a:noAutofit/>
          </a:bodyPr>
          <a:lstStyle/>
          <a:p>
            <a:pPr algn="ctr"/>
            <a:r>
              <a:rPr lang="en-GB" dirty="0">
                <a:latin typeface="Modern Love" panose="04090805081005020601" pitchFamily="82" charset="0"/>
              </a:rPr>
              <a:t>Be patient, realistic and consistent</a:t>
            </a:r>
          </a:p>
        </p:txBody>
      </p:sp>
      <p:sp>
        <p:nvSpPr>
          <p:cNvPr id="4" name="Content Placeholder 2">
            <a:extLst>
              <a:ext uri="{FF2B5EF4-FFF2-40B4-BE49-F238E27FC236}">
                <a16:creationId xmlns:a16="http://schemas.microsoft.com/office/drawing/2014/main" id="{C2936618-607F-626C-5AC4-9FF86222CF78}"/>
              </a:ext>
            </a:extLst>
          </p:cNvPr>
          <p:cNvSpPr txBox="1">
            <a:spLocks/>
          </p:cNvSpPr>
          <p:nvPr/>
        </p:nvSpPr>
        <p:spPr>
          <a:xfrm>
            <a:off x="669036" y="2048638"/>
            <a:ext cx="10853928" cy="44575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b="0" i="0" dirty="0">
                <a:solidFill>
                  <a:srgbClr val="404248"/>
                </a:solidFill>
                <a:effectLst/>
                <a:latin typeface="Calibri" panose="020F0502020204030204" pitchFamily="34" charset="0"/>
                <a:cs typeface="Calibri" panose="020F0502020204030204" pitchFamily="34" charset="0"/>
              </a:rPr>
              <a:t>The behaviour generally </a:t>
            </a:r>
            <a:r>
              <a:rPr lang="en-US" b="1" i="0" dirty="0">
                <a:solidFill>
                  <a:srgbClr val="404248"/>
                </a:solidFill>
                <a:effectLst/>
                <a:latin typeface="Calibri" panose="020F0502020204030204" pitchFamily="34" charset="0"/>
                <a:cs typeface="Calibri" panose="020F0502020204030204" pitchFamily="34" charset="0"/>
              </a:rPr>
              <a:t>won’t change overnight</a:t>
            </a:r>
            <a:r>
              <a:rPr lang="en-US" b="0" i="0" dirty="0">
                <a:solidFill>
                  <a:srgbClr val="404248"/>
                </a:solidFill>
                <a:effectLst/>
                <a:latin typeface="Calibri" panose="020F0502020204030204" pitchFamily="34" charset="0"/>
                <a:cs typeface="Calibri" panose="020F0502020204030204" pitchFamily="34" charset="0"/>
              </a:rPr>
              <a:t>!</a:t>
            </a:r>
          </a:p>
          <a:p>
            <a:pPr marL="0" indent="0">
              <a:lnSpc>
                <a:spcPct val="100000"/>
              </a:lnSpc>
              <a:buNone/>
              <a:defRPr/>
            </a:pPr>
            <a:endParaRPr lang="en-US" b="0" i="0" dirty="0">
              <a:solidFill>
                <a:srgbClr val="404248"/>
              </a:solidFill>
              <a:effectLst/>
              <a:latin typeface="Calibri" panose="020F0502020204030204" pitchFamily="34" charset="0"/>
              <a:cs typeface="Calibri" panose="020F0502020204030204" pitchFamily="34" charset="0"/>
            </a:endParaRPr>
          </a:p>
          <a:p>
            <a:pPr>
              <a:lnSpc>
                <a:spcPct val="100000"/>
              </a:lnSpc>
              <a:defRPr/>
            </a:pPr>
            <a:r>
              <a:rPr lang="en-US" b="1" dirty="0">
                <a:solidFill>
                  <a:srgbClr val="404248"/>
                </a:solidFill>
                <a:latin typeface="Calibri" panose="020F0502020204030204" pitchFamily="34" charset="0"/>
                <a:cs typeface="Calibri" panose="020F0502020204030204" pitchFamily="34" charset="0"/>
              </a:rPr>
              <a:t>Tracking the behaviour in a diary </a:t>
            </a:r>
            <a:r>
              <a:rPr lang="en-US" dirty="0">
                <a:solidFill>
                  <a:srgbClr val="404248"/>
                </a:solidFill>
                <a:latin typeface="Calibri" panose="020F0502020204030204" pitchFamily="34" charset="0"/>
                <a:cs typeface="Calibri" panose="020F0502020204030204" pitchFamily="34" charset="0"/>
              </a:rPr>
              <a:t>may make it easier to notice small, positive changes.</a:t>
            </a:r>
          </a:p>
          <a:p>
            <a:pPr marL="0" indent="0">
              <a:lnSpc>
                <a:spcPct val="100000"/>
              </a:lnSpc>
              <a:buNone/>
              <a:defRPr/>
            </a:pPr>
            <a:endParaRPr lang="en-US" dirty="0">
              <a:solidFill>
                <a:srgbClr val="404248"/>
              </a:solidFill>
              <a:latin typeface="Calibri" panose="020F0502020204030204" pitchFamily="34" charset="0"/>
              <a:cs typeface="Calibri" panose="020F0502020204030204" pitchFamily="34" charset="0"/>
            </a:endParaRPr>
          </a:p>
          <a:p>
            <a:pPr>
              <a:lnSpc>
                <a:spcPct val="100000"/>
              </a:lnSpc>
              <a:defRPr/>
            </a:pPr>
            <a:r>
              <a:rPr lang="en-US" b="0" i="0" dirty="0">
                <a:solidFill>
                  <a:srgbClr val="404248"/>
                </a:solidFill>
                <a:effectLst/>
                <a:latin typeface="Calibri" panose="020F0502020204030204" pitchFamily="34" charset="0"/>
                <a:cs typeface="Calibri" panose="020F0502020204030204" pitchFamily="34" charset="0"/>
              </a:rPr>
              <a:t>Choose </a:t>
            </a:r>
            <a:r>
              <a:rPr lang="en-US" b="1" i="0" dirty="0">
                <a:solidFill>
                  <a:srgbClr val="404248"/>
                </a:solidFill>
                <a:effectLst/>
                <a:latin typeface="Calibri" panose="020F0502020204030204" pitchFamily="34" charset="0"/>
                <a:cs typeface="Calibri" panose="020F0502020204030204" pitchFamily="34" charset="0"/>
              </a:rPr>
              <a:t>t</a:t>
            </a:r>
            <a:r>
              <a:rPr lang="en-US" b="1" dirty="0">
                <a:solidFill>
                  <a:srgbClr val="404248"/>
                </a:solidFill>
                <a:latin typeface="Calibri" panose="020F0502020204030204" pitchFamily="34" charset="0"/>
                <a:cs typeface="Calibri" panose="020F0502020204030204" pitchFamily="34" charset="0"/>
              </a:rPr>
              <a:t>wo behaviours </a:t>
            </a:r>
            <a:r>
              <a:rPr lang="en-US" dirty="0">
                <a:solidFill>
                  <a:srgbClr val="404248"/>
                </a:solidFill>
                <a:latin typeface="Calibri" panose="020F0502020204030204" pitchFamily="34" charset="0"/>
                <a:cs typeface="Calibri" panose="020F0502020204030204" pitchFamily="34" charset="0"/>
              </a:rPr>
              <a:t>to focus on at a time.</a:t>
            </a:r>
          </a:p>
          <a:p>
            <a:pPr marL="0" indent="0">
              <a:lnSpc>
                <a:spcPct val="100000"/>
              </a:lnSpc>
              <a:buNone/>
              <a:defRPr/>
            </a:pPr>
            <a:endParaRPr lang="en-US" dirty="0">
              <a:solidFill>
                <a:srgbClr val="404248"/>
              </a:solidFill>
              <a:latin typeface="Calibri" panose="020F0502020204030204" pitchFamily="34" charset="0"/>
              <a:cs typeface="Calibri" panose="020F0502020204030204" pitchFamily="34" charset="0"/>
            </a:endParaRPr>
          </a:p>
          <a:p>
            <a:pPr>
              <a:lnSpc>
                <a:spcPct val="100000"/>
              </a:lnSpc>
              <a:defRPr/>
            </a:pPr>
            <a:r>
              <a:rPr lang="en-US" b="0" i="0" dirty="0">
                <a:solidFill>
                  <a:srgbClr val="404248"/>
                </a:solidFill>
                <a:effectLst/>
                <a:latin typeface="Calibri" panose="020F0502020204030204" pitchFamily="34" charset="0"/>
                <a:cs typeface="Calibri" panose="020F0502020204030204" pitchFamily="34" charset="0"/>
              </a:rPr>
              <a:t>I</a:t>
            </a:r>
            <a:r>
              <a:rPr lang="en-US" dirty="0">
                <a:solidFill>
                  <a:srgbClr val="404248"/>
                </a:solidFill>
                <a:latin typeface="Calibri" panose="020F0502020204030204" pitchFamily="34" charset="0"/>
                <a:cs typeface="Calibri" panose="020F0502020204030204" pitchFamily="34" charset="0"/>
              </a:rPr>
              <a:t>t’s important to </a:t>
            </a:r>
            <a:r>
              <a:rPr lang="en-US" b="1" dirty="0">
                <a:solidFill>
                  <a:srgbClr val="404248"/>
                </a:solidFill>
                <a:latin typeface="Calibri" panose="020F0502020204030204" pitchFamily="34" charset="0"/>
                <a:cs typeface="Calibri" panose="020F0502020204030204" pitchFamily="34" charset="0"/>
              </a:rPr>
              <a:t>continue with the strategies you are using</a:t>
            </a:r>
            <a:r>
              <a:rPr lang="en-US" dirty="0">
                <a:solidFill>
                  <a:srgbClr val="404248"/>
                </a:solidFill>
                <a:latin typeface="Calibri" panose="020F0502020204030204" pitchFamily="34" charset="0"/>
                <a:cs typeface="Calibri" panose="020F0502020204030204" pitchFamily="34" charset="0"/>
              </a:rPr>
              <a:t>.</a:t>
            </a:r>
            <a:endParaRPr lang="en-US" b="0" i="0" dirty="0">
              <a:solidFill>
                <a:srgbClr val="404248"/>
              </a:solidFill>
              <a:effectLst/>
              <a:latin typeface="Calibri" panose="020F0502020204030204" pitchFamily="34" charset="0"/>
              <a:cs typeface="Calibri" panose="020F0502020204030204" pitchFamily="34" charset="0"/>
            </a:endParaRPr>
          </a:p>
          <a:p>
            <a:pPr marL="0" indent="0">
              <a:lnSpc>
                <a:spcPct val="100000"/>
              </a:lnSpc>
              <a:buNone/>
              <a:defRPr/>
            </a:pPr>
            <a:endParaRPr lang="en-US" dirty="0">
              <a:solidFill>
                <a:srgbClr val="404248"/>
              </a:solidFill>
              <a:latin typeface="Calibri" panose="020F0502020204030204" pitchFamily="34" charset="0"/>
              <a:cs typeface="Calibri" panose="020F0502020204030204" pitchFamily="34" charset="0"/>
            </a:endParaRPr>
          </a:p>
          <a:p>
            <a:pPr marL="0" indent="0">
              <a:lnSpc>
                <a:spcPct val="100000"/>
              </a:lnSpc>
              <a:buNone/>
              <a:defRPr/>
            </a:pPr>
            <a:endParaRPr lang="en-US" b="0" i="0" dirty="0">
              <a:solidFill>
                <a:srgbClr val="404248"/>
              </a:solidFill>
              <a:effectLst/>
              <a:latin typeface="Calibri" panose="020F0502020204030204" pitchFamily="34" charset="0"/>
              <a:cs typeface="Calibri" panose="020F0502020204030204" pitchFamily="34" charset="0"/>
            </a:endParaRPr>
          </a:p>
          <a:p>
            <a:pPr marL="0" indent="0">
              <a:lnSpc>
                <a:spcPct val="100000"/>
              </a:lnSpc>
              <a:buNone/>
              <a:defRPr/>
            </a:pPr>
            <a:endParaRPr lang="en-US" dirty="0">
              <a:solidFill>
                <a:srgbClr val="404248"/>
              </a:solidFill>
              <a:latin typeface="Calibri" panose="020F0502020204030204" pitchFamily="34" charset="0"/>
              <a:cs typeface="Calibri" panose="020F0502020204030204" pitchFamily="34" charset="0"/>
            </a:endParaRPr>
          </a:p>
          <a:p>
            <a:pPr marL="0" indent="0">
              <a:lnSpc>
                <a:spcPct val="100000"/>
              </a:lnSpc>
              <a:buNone/>
              <a:defRPr/>
            </a:pPr>
            <a:endParaRPr kumimoji="0" lang="en-US"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888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6676" y="370098"/>
            <a:ext cx="10515600" cy="1325563"/>
          </a:xfrm>
        </p:spPr>
        <p:txBody>
          <a:bodyPr>
            <a:noAutofit/>
          </a:bodyPr>
          <a:lstStyle/>
          <a:p>
            <a:pPr algn="ctr"/>
            <a:r>
              <a:rPr lang="en-GB" sz="4800" dirty="0">
                <a:latin typeface="Modern Love" panose="04090805081005020601" pitchFamily="82" charset="0"/>
              </a:rPr>
              <a:t>Support effective communication</a:t>
            </a:r>
          </a:p>
        </p:txBody>
      </p:sp>
      <p:sp>
        <p:nvSpPr>
          <p:cNvPr id="3" name="Content Placeholder 2">
            <a:extLst>
              <a:ext uri="{FF2B5EF4-FFF2-40B4-BE49-F238E27FC236}">
                <a16:creationId xmlns:a16="http://schemas.microsoft.com/office/drawing/2014/main" id="{623FD975-A01D-8BB2-F571-69E85B038349}"/>
              </a:ext>
            </a:extLst>
          </p:cNvPr>
          <p:cNvSpPr>
            <a:spLocks noGrp="1"/>
          </p:cNvSpPr>
          <p:nvPr>
            <p:ph idx="1"/>
          </p:nvPr>
        </p:nvSpPr>
        <p:spPr>
          <a:xfrm>
            <a:off x="669036" y="2065759"/>
            <a:ext cx="10853928" cy="4521942"/>
          </a:xfrm>
        </p:spPr>
        <p:txBody>
          <a:bodyPr>
            <a:normAutofit fontScale="92500" lnSpcReduction="20000"/>
          </a:bodyPr>
          <a:lstStyle/>
          <a:p>
            <a:pPr marL="0" indent="0">
              <a:buNone/>
            </a:pPr>
            <a:r>
              <a:rPr lang="en-US" sz="2400" dirty="0">
                <a:latin typeface="Calibri" panose="020F0502020204030204" pitchFamily="34" charset="0"/>
                <a:cs typeface="Calibri" panose="020F0502020204030204" pitchFamily="34" charset="0"/>
              </a:rPr>
              <a:t>Some children can have difficulties </a:t>
            </a:r>
            <a:r>
              <a:rPr lang="en-US" sz="2400" b="1" dirty="0">
                <a:latin typeface="Calibri" panose="020F0502020204030204" pitchFamily="34" charset="0"/>
                <a:cs typeface="Calibri" panose="020F0502020204030204" pitchFamily="34" charset="0"/>
              </a:rPr>
              <a:t>making themselves understood </a:t>
            </a:r>
            <a:r>
              <a:rPr lang="en-US" sz="2400" dirty="0">
                <a:latin typeface="Calibri" panose="020F0502020204030204" pitchFamily="34" charset="0"/>
                <a:cs typeface="Calibri" panose="020F0502020204030204" pitchFamily="34" charset="0"/>
              </a:rPr>
              <a:t>or </a:t>
            </a:r>
            <a:r>
              <a:rPr lang="en-US" sz="2400" b="1" dirty="0">
                <a:latin typeface="Calibri" panose="020F0502020204030204" pitchFamily="34" charset="0"/>
                <a:cs typeface="Calibri" panose="020F0502020204030204" pitchFamily="34" charset="0"/>
              </a:rPr>
              <a:t>understanding what’s being said to them </a:t>
            </a:r>
            <a:r>
              <a:rPr lang="en-US" sz="2400" dirty="0">
                <a:latin typeface="Calibri" panose="020F0502020204030204" pitchFamily="34" charset="0"/>
                <a:cs typeface="Calibri" panose="020F0502020204030204" pitchFamily="34" charset="0"/>
              </a:rPr>
              <a:t>and asked of them and </a:t>
            </a:r>
            <a:r>
              <a:rPr lang="en-US" sz="2400" b="1" dirty="0">
                <a:latin typeface="Calibri" panose="020F0502020204030204" pitchFamily="34" charset="0"/>
                <a:cs typeface="Calibri" panose="020F0502020204030204" pitchFamily="34" charset="0"/>
              </a:rPr>
              <a:t>understanding facial expressions and body language</a:t>
            </a:r>
            <a:r>
              <a:rPr lang="en-US" sz="2400" dirty="0">
                <a:latin typeface="Calibri" panose="020F0502020204030204" pitchFamily="34" charset="0"/>
                <a:cs typeface="Calibri" panose="020F0502020204030204" pitchFamily="34" charset="0"/>
              </a:rPr>
              <a:t>.</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Even those who speak quite fluently may struggle to tell you something when they are </a:t>
            </a:r>
            <a:r>
              <a:rPr lang="en-US" sz="2400" b="1" dirty="0">
                <a:latin typeface="Calibri" panose="020F0502020204030204" pitchFamily="34" charset="0"/>
                <a:cs typeface="Calibri" panose="020F0502020204030204" pitchFamily="34" charset="0"/>
              </a:rPr>
              <a:t>anxious</a:t>
            </a:r>
            <a:r>
              <a:rPr lang="en-US" sz="2400" dirty="0">
                <a:latin typeface="Calibri" panose="020F0502020204030204" pitchFamily="34" charset="0"/>
                <a:cs typeface="Calibri" panose="020F0502020204030204" pitchFamily="34" charset="0"/>
              </a:rPr>
              <a:t> or </a:t>
            </a:r>
            <a:r>
              <a:rPr lang="en-US" sz="2400" b="1" dirty="0">
                <a:latin typeface="Calibri" panose="020F0502020204030204" pitchFamily="34" charset="0"/>
                <a:cs typeface="Calibri" panose="020F0502020204030204" pitchFamily="34" charset="0"/>
              </a:rPr>
              <a:t>upset</a:t>
            </a:r>
            <a:r>
              <a:rPr lang="en-US" sz="2400" dirty="0">
                <a:latin typeface="Calibri" panose="020F0502020204030204" pitchFamily="34" charset="0"/>
                <a:cs typeface="Calibri" panose="020F0502020204030204" pitchFamily="34" charset="0"/>
              </a:rPr>
              <a:t>.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This can cause considerable </a:t>
            </a:r>
            <a:r>
              <a:rPr lang="en-US" sz="2400" b="1" dirty="0">
                <a:latin typeface="Calibri" panose="020F0502020204030204" pitchFamily="34" charset="0"/>
                <a:cs typeface="Calibri" panose="020F0502020204030204" pitchFamily="34" charset="0"/>
              </a:rPr>
              <a:t>frustration</a:t>
            </a:r>
            <a:r>
              <a:rPr lang="en-US" sz="2400" dirty="0">
                <a:latin typeface="Calibri" panose="020F0502020204030204" pitchFamily="34" charset="0"/>
                <a:cs typeface="Calibri" panose="020F0502020204030204" pitchFamily="34" charset="0"/>
              </a:rPr>
              <a:t> and </a:t>
            </a:r>
            <a:r>
              <a:rPr lang="en-US" sz="2400" b="1" dirty="0">
                <a:latin typeface="Calibri" panose="020F0502020204030204" pitchFamily="34" charset="0"/>
                <a:cs typeface="Calibri" panose="020F0502020204030204" pitchFamily="34" charset="0"/>
              </a:rPr>
              <a:t>anxiety</a:t>
            </a:r>
            <a:r>
              <a:rPr lang="en-US" sz="2400" dirty="0">
                <a:latin typeface="Calibri" panose="020F0502020204030204" pitchFamily="34" charset="0"/>
                <a:cs typeface="Calibri" panose="020F0502020204030204" pitchFamily="34" charset="0"/>
              </a:rPr>
              <a:t> which may result in difficult and sometimes challenging behaviour.</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b="1" dirty="0">
                <a:solidFill>
                  <a:srgbClr val="FF0000"/>
                </a:solidFill>
                <a:latin typeface="Calibri" panose="020F0502020204030204" pitchFamily="34" charset="0"/>
                <a:cs typeface="Calibri" panose="020F0502020204030204" pitchFamily="34" charset="0"/>
              </a:rPr>
              <a:t>Can you think of any examples?</a:t>
            </a:r>
          </a:p>
        </p:txBody>
      </p:sp>
    </p:spTree>
    <p:extLst>
      <p:ext uri="{BB962C8B-B14F-4D97-AF65-F5344CB8AC3E}">
        <p14:creationId xmlns:p14="http://schemas.microsoft.com/office/powerpoint/2010/main" val="153541889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45255f-a452-4a41-b574-93925d7cb936" xsi:nil="true"/>
    <lcf76f155ced4ddcb4097134ff3c332f xmlns="e9073ca4-3077-4be7-844f-dc98344530d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9E48834B653B41971D205A9DC97414" ma:contentTypeVersion="16" ma:contentTypeDescription="Create a new document." ma:contentTypeScope="" ma:versionID="b5424296665b62371856662b80d55a29">
  <xsd:schema xmlns:xsd="http://www.w3.org/2001/XMLSchema" xmlns:xs="http://www.w3.org/2001/XMLSchema" xmlns:p="http://schemas.microsoft.com/office/2006/metadata/properties" xmlns:ns2="e9073ca4-3077-4be7-844f-dc98344530d1" xmlns:ns3="ec45255f-a452-4a41-b574-93925d7cb936" targetNamespace="http://schemas.microsoft.com/office/2006/metadata/properties" ma:root="true" ma:fieldsID="5ff7f26d26f86a0720ca341ce6365f73" ns2:_="" ns3:_="">
    <xsd:import namespace="e9073ca4-3077-4be7-844f-dc98344530d1"/>
    <xsd:import namespace="ec45255f-a452-4a41-b574-93925d7cb9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073ca4-3077-4be7-844f-dc9834453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f165af-2428-4ab7-b2a5-16a1d5d593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45255f-a452-4a41-b574-93925d7cb9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f33e5-ea10-4d89-bbdb-e04a25d72af0}" ma:internalName="TaxCatchAll" ma:showField="CatchAllData" ma:web="ec45255f-a452-4a41-b574-93925d7cb9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EAC479-56B4-4844-9146-7C0366404496}">
  <ds:schemaRefs>
    <ds:schemaRef ds:uri="http://schemas.microsoft.com/sharepoint/v3/contenttype/forms"/>
  </ds:schemaRefs>
</ds:datastoreItem>
</file>

<file path=customXml/itemProps2.xml><?xml version="1.0" encoding="utf-8"?>
<ds:datastoreItem xmlns:ds="http://schemas.openxmlformats.org/officeDocument/2006/customXml" ds:itemID="{2CB7EF0C-0F58-4D04-B28C-8E9A0B6F657C}">
  <ds:schemaRefs>
    <ds:schemaRef ds:uri="http://schemas.microsoft.com/office/2006/metadata/properties"/>
    <ds:schemaRef ds:uri="http://schemas.microsoft.com/office/infopath/2007/PartnerControls"/>
    <ds:schemaRef ds:uri="ec45255f-a452-4a41-b574-93925d7cb936"/>
    <ds:schemaRef ds:uri="e9073ca4-3077-4be7-844f-dc98344530d1"/>
  </ds:schemaRefs>
</ds:datastoreItem>
</file>

<file path=customXml/itemProps3.xml><?xml version="1.0" encoding="utf-8"?>
<ds:datastoreItem xmlns:ds="http://schemas.openxmlformats.org/officeDocument/2006/customXml" ds:itemID="{A0F6D2E2-3356-44A2-AC03-ACF82887F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073ca4-3077-4be7-844f-dc98344530d1"/>
    <ds:schemaRef ds:uri="ec45255f-a452-4a41-b574-93925d7cb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Sketchy</Template>
  <TotalTime>0</TotalTime>
  <Words>2812</Words>
  <Application>Microsoft Office PowerPoint</Application>
  <PresentationFormat>Widescreen</PresentationFormat>
  <Paragraphs>227</Paragraphs>
  <Slides>29</Slides>
  <Notes>27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Cavolini</vt:lpstr>
      <vt:lpstr>Modern Love</vt:lpstr>
      <vt:lpstr>Segoe UI</vt:lpstr>
      <vt:lpstr>The Hand Bold</vt:lpstr>
      <vt:lpstr>The Serif Hand Black</vt:lpstr>
      <vt:lpstr>Times New Roman</vt:lpstr>
      <vt:lpstr>SketchyVTI</vt:lpstr>
      <vt:lpstr>Understanding Difficult Behaviours</vt:lpstr>
      <vt:lpstr>Introductions</vt:lpstr>
      <vt:lpstr>Group agreement</vt:lpstr>
      <vt:lpstr>Aims</vt:lpstr>
      <vt:lpstr>PowerPoint Presentation</vt:lpstr>
      <vt:lpstr>Behaviour Cycle</vt:lpstr>
      <vt:lpstr>Identifying the behaviour’s purpose</vt:lpstr>
      <vt:lpstr>Be patient, realistic and consistent</vt:lpstr>
      <vt:lpstr>Support effective communication</vt:lpstr>
      <vt:lpstr>What can you do to help?</vt:lpstr>
      <vt:lpstr>Help to identify emotions</vt:lpstr>
      <vt:lpstr>Social stories</vt:lpstr>
      <vt:lpstr>Praise and reward</vt:lpstr>
      <vt:lpstr>Offer a safe space or ‘time out’</vt:lpstr>
      <vt:lpstr>Build in relaxation</vt:lpstr>
      <vt:lpstr>Generalise and maintain skills</vt:lpstr>
      <vt:lpstr>Managing change and transition</vt:lpstr>
      <vt:lpstr>Resources</vt:lpstr>
      <vt:lpstr>What to do if more support is needed?</vt:lpstr>
      <vt:lpstr>SilverCloud: Digital Mental Health Support</vt:lpstr>
      <vt:lpstr>Kooth</vt:lpstr>
      <vt:lpstr>Night Owls</vt:lpstr>
      <vt:lpstr>Q&amp;A</vt:lpstr>
      <vt:lpstr>Useful services</vt:lpstr>
      <vt:lpstr>Useful services</vt:lpstr>
      <vt:lpstr>Useful links</vt:lpstr>
      <vt:lpstr>Useful links</vt:lpstr>
      <vt:lpstr>Useful links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dc:title>
  <dc:creator>Alice Lilley</dc:creator>
  <cp:lastModifiedBy>Claire Tooth</cp:lastModifiedBy>
  <cp:revision>65</cp:revision>
  <dcterms:created xsi:type="dcterms:W3CDTF">2021-03-24T16:38:14Z</dcterms:created>
  <dcterms:modified xsi:type="dcterms:W3CDTF">2023-02-06T18:02:55Z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0x0101008D9E48834B653B41971D205A9DC97414</vt:lpwstr>
  </property>
  <property fmtid="{D5CDD505-2E9C-101B-9397-08002B2CF9AE}" pid="3" name="MediaServiceImageTags">
    <vt:lpwstr/>
  </property>
</Properties>
</file>