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ink/ink2.xml" ContentType="application/inkml+xml"/>
  <Override PartName="/ppt/notesSlides/notesSlide24.xml" ContentType="application/vnd.openxmlformats-officedocument.presentationml.notesSlide+xml"/>
  <Override PartName="/ppt/ink/ink3.xml" ContentType="application/inkml+xml"/>
  <Override PartName="/ppt/notesSlides/notesSlide25.xml" ContentType="application/vnd.openxmlformats-officedocument.presentationml.notesSlide+xml"/>
  <Override PartName="/ppt/ink/ink4.xml" ContentType="application/inkml+xml"/>
  <Override PartName="/ppt/notesSlides/notesSlide26.xml" ContentType="application/vnd.openxmlformats-officedocument.presentationml.notesSlide+xml"/>
  <Override PartName="/ppt/ink/ink5.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Lst>
  <p:notesMasterIdLst>
    <p:notesMasterId r:id="rId43"/>
  </p:notesMasterIdLst>
  <p:sldIdLst>
    <p:sldId id="258" r:id="rId5"/>
    <p:sldId id="257" r:id="rId6"/>
    <p:sldId id="266" r:id="rId7"/>
    <p:sldId id="261" r:id="rId8"/>
    <p:sldId id="265" r:id="rId9"/>
    <p:sldId id="325" r:id="rId10"/>
    <p:sldId id="296" r:id="rId11"/>
    <p:sldId id="311" r:id="rId12"/>
    <p:sldId id="336" r:id="rId13"/>
    <p:sldId id="337" r:id="rId14"/>
    <p:sldId id="341" r:id="rId15"/>
    <p:sldId id="326" r:id="rId16"/>
    <p:sldId id="308" r:id="rId17"/>
    <p:sldId id="309" r:id="rId18"/>
    <p:sldId id="298" r:id="rId19"/>
    <p:sldId id="328" r:id="rId20"/>
    <p:sldId id="329" r:id="rId21"/>
    <p:sldId id="330" r:id="rId22"/>
    <p:sldId id="331" r:id="rId23"/>
    <p:sldId id="327" r:id="rId24"/>
    <p:sldId id="333" r:id="rId25"/>
    <p:sldId id="302" r:id="rId26"/>
    <p:sldId id="332" r:id="rId27"/>
    <p:sldId id="300" r:id="rId28"/>
    <p:sldId id="301" r:id="rId29"/>
    <p:sldId id="303" r:id="rId30"/>
    <p:sldId id="313" r:id="rId31"/>
    <p:sldId id="324" r:id="rId32"/>
    <p:sldId id="315" r:id="rId33"/>
    <p:sldId id="321" r:id="rId34"/>
    <p:sldId id="335" r:id="rId35"/>
    <p:sldId id="280" r:id="rId36"/>
    <p:sldId id="284" r:id="rId37"/>
    <p:sldId id="306" r:id="rId38"/>
    <p:sldId id="305" r:id="rId39"/>
    <p:sldId id="334" r:id="rId40"/>
    <p:sldId id="304" r:id="rId41"/>
    <p:sldId id="2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29E92-784C-451B-B1BA-46EFE3A890B9}" v="11" dt="2023-06-13T19:51:29.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3414" autoAdjust="0"/>
  </p:normalViewPr>
  <p:slideViewPr>
    <p:cSldViewPr snapToGrid="0">
      <p:cViewPr varScale="1">
        <p:scale>
          <a:sx n="49" d="100"/>
          <a:sy n="49" d="100"/>
        </p:scale>
        <p:origin x="6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Tooth" userId="59dc44f9-c1ea-4df9-bbf4-dbf20e963bf4" providerId="ADAL" clId="{0C129E92-784C-451B-B1BA-46EFE3A890B9}"/>
    <pc:docChg chg="undo custSel delSld modSld">
      <pc:chgData name="Claire Tooth" userId="59dc44f9-c1ea-4df9-bbf4-dbf20e963bf4" providerId="ADAL" clId="{0C129E92-784C-451B-B1BA-46EFE3A890B9}" dt="2023-06-13T19:51:29.153" v="578"/>
      <pc:docMkLst>
        <pc:docMk/>
      </pc:docMkLst>
      <pc:sldChg chg="modSp mod">
        <pc:chgData name="Claire Tooth" userId="59dc44f9-c1ea-4df9-bbf4-dbf20e963bf4" providerId="ADAL" clId="{0C129E92-784C-451B-B1BA-46EFE3A890B9}" dt="2023-06-13T18:57:18.841" v="324" actId="6549"/>
        <pc:sldMkLst>
          <pc:docMk/>
          <pc:sldMk cId="2177611155" sldId="257"/>
        </pc:sldMkLst>
        <pc:spChg chg="mod">
          <ac:chgData name="Claire Tooth" userId="59dc44f9-c1ea-4df9-bbf4-dbf20e963bf4" providerId="ADAL" clId="{0C129E92-784C-451B-B1BA-46EFE3A890B9}" dt="2023-06-13T18:57:18.841" v="324" actId="6549"/>
          <ac:spMkLst>
            <pc:docMk/>
            <pc:sldMk cId="2177611155" sldId="257"/>
            <ac:spMk id="3" creationId="{7A28142C-8DB5-4E4D-9C5B-D41495233B16}"/>
          </ac:spMkLst>
        </pc:spChg>
      </pc:sldChg>
      <pc:sldChg chg="modSp mod">
        <pc:chgData name="Claire Tooth" userId="59dc44f9-c1ea-4df9-bbf4-dbf20e963bf4" providerId="ADAL" clId="{0C129E92-784C-451B-B1BA-46EFE3A890B9}" dt="2023-06-13T19:20:00.725" v="419" actId="27636"/>
        <pc:sldMkLst>
          <pc:docMk/>
          <pc:sldMk cId="1441375915" sldId="265"/>
        </pc:sldMkLst>
        <pc:spChg chg="mod">
          <ac:chgData name="Claire Tooth" userId="59dc44f9-c1ea-4df9-bbf4-dbf20e963bf4" providerId="ADAL" clId="{0C129E92-784C-451B-B1BA-46EFE3A890B9}" dt="2023-06-13T19:20:00.725" v="419" actId="27636"/>
          <ac:spMkLst>
            <pc:docMk/>
            <pc:sldMk cId="1441375915" sldId="265"/>
            <ac:spMk id="9" creationId="{93167D99-E969-40B8-95EF-2AACEADF5526}"/>
          </ac:spMkLst>
        </pc:spChg>
      </pc:sldChg>
      <pc:sldChg chg="modSp mod">
        <pc:chgData name="Claire Tooth" userId="59dc44f9-c1ea-4df9-bbf4-dbf20e963bf4" providerId="ADAL" clId="{0C129E92-784C-451B-B1BA-46EFE3A890B9}" dt="2023-06-13T18:58:43.457" v="350" actId="27636"/>
        <pc:sldMkLst>
          <pc:docMk/>
          <pc:sldMk cId="1384239323" sldId="266"/>
        </pc:sldMkLst>
        <pc:spChg chg="mod">
          <ac:chgData name="Claire Tooth" userId="59dc44f9-c1ea-4df9-bbf4-dbf20e963bf4" providerId="ADAL" clId="{0C129E92-784C-451B-B1BA-46EFE3A890B9}" dt="2023-06-13T18:58:43.457" v="350" actId="27636"/>
          <ac:spMkLst>
            <pc:docMk/>
            <pc:sldMk cId="1384239323" sldId="266"/>
            <ac:spMk id="6" creationId="{CB007B1A-14D6-49E4-BFFF-A19C46E7C4E8}"/>
          </ac:spMkLst>
        </pc:spChg>
      </pc:sldChg>
      <pc:sldChg chg="addSp delSp modSp mod">
        <pc:chgData name="Claire Tooth" userId="59dc44f9-c1ea-4df9-bbf4-dbf20e963bf4" providerId="ADAL" clId="{0C129E92-784C-451B-B1BA-46EFE3A890B9}" dt="2023-06-13T19:51:29.153" v="578"/>
        <pc:sldMkLst>
          <pc:docMk/>
          <pc:sldMk cId="239332108" sldId="283"/>
        </pc:sldMkLst>
        <pc:picChg chg="add mod">
          <ac:chgData name="Claire Tooth" userId="59dc44f9-c1ea-4df9-bbf4-dbf20e963bf4" providerId="ADAL" clId="{0C129E92-784C-451B-B1BA-46EFE3A890B9}" dt="2023-06-13T19:51:29.153" v="578"/>
          <ac:picMkLst>
            <pc:docMk/>
            <pc:sldMk cId="239332108" sldId="283"/>
            <ac:picMk id="4" creationId="{9408FF0F-2AAD-4AE0-0145-46E839B1E85B}"/>
          </ac:picMkLst>
        </pc:picChg>
        <pc:picChg chg="del">
          <ac:chgData name="Claire Tooth" userId="59dc44f9-c1ea-4df9-bbf4-dbf20e963bf4" providerId="ADAL" clId="{0C129E92-784C-451B-B1BA-46EFE3A890B9}" dt="2023-06-13T19:05:03.903" v="352" actId="21"/>
          <ac:picMkLst>
            <pc:docMk/>
            <pc:sldMk cId="239332108" sldId="283"/>
            <ac:picMk id="5" creationId="{6E3804DA-B8C0-4295-970F-D26667D21377}"/>
          </ac:picMkLst>
        </pc:picChg>
      </pc:sldChg>
      <pc:sldChg chg="del">
        <pc:chgData name="Claire Tooth" userId="59dc44f9-c1ea-4df9-bbf4-dbf20e963bf4" providerId="ADAL" clId="{0C129E92-784C-451B-B1BA-46EFE3A890B9}" dt="2023-06-13T19:12:30.190" v="353" actId="2696"/>
        <pc:sldMkLst>
          <pc:docMk/>
          <pc:sldMk cId="149266860" sldId="293"/>
        </pc:sldMkLst>
      </pc:sldChg>
      <pc:sldChg chg="modSp mod">
        <pc:chgData name="Claire Tooth" userId="59dc44f9-c1ea-4df9-bbf4-dbf20e963bf4" providerId="ADAL" clId="{0C129E92-784C-451B-B1BA-46EFE3A890B9}" dt="2023-06-13T19:34:20.077" v="470" actId="20577"/>
        <pc:sldMkLst>
          <pc:docMk/>
          <pc:sldMk cId="571663330" sldId="296"/>
        </pc:sldMkLst>
        <pc:spChg chg="mod">
          <ac:chgData name="Claire Tooth" userId="59dc44f9-c1ea-4df9-bbf4-dbf20e963bf4" providerId="ADAL" clId="{0C129E92-784C-451B-B1BA-46EFE3A890B9}" dt="2023-06-13T19:34:20.077" v="470" actId="20577"/>
          <ac:spMkLst>
            <pc:docMk/>
            <pc:sldMk cId="571663330" sldId="296"/>
            <ac:spMk id="11" creationId="{AE04DF63-0BE6-4AD1-B1BD-124B84D6D37B}"/>
          </ac:spMkLst>
        </pc:spChg>
        <pc:picChg chg="mod">
          <ac:chgData name="Claire Tooth" userId="59dc44f9-c1ea-4df9-bbf4-dbf20e963bf4" providerId="ADAL" clId="{0C129E92-784C-451B-B1BA-46EFE3A890B9}" dt="2023-06-13T19:15:27.525" v="404" actId="1076"/>
          <ac:picMkLst>
            <pc:docMk/>
            <pc:sldMk cId="571663330" sldId="296"/>
            <ac:picMk id="9" creationId="{11BE7F7F-6641-4A9F-8B24-7F6B2E569F37}"/>
          </ac:picMkLst>
        </pc:picChg>
      </pc:sldChg>
      <pc:sldChg chg="del">
        <pc:chgData name="Claire Tooth" userId="59dc44f9-c1ea-4df9-bbf4-dbf20e963bf4" providerId="ADAL" clId="{0C129E92-784C-451B-B1BA-46EFE3A890B9}" dt="2023-06-13T18:57:49.961" v="325" actId="2696"/>
        <pc:sldMkLst>
          <pc:docMk/>
          <pc:sldMk cId="1779078001" sldId="310"/>
        </pc:sldMkLst>
      </pc:sldChg>
      <pc:sldChg chg="modSp mod">
        <pc:chgData name="Claire Tooth" userId="59dc44f9-c1ea-4df9-bbf4-dbf20e963bf4" providerId="ADAL" clId="{0C129E92-784C-451B-B1BA-46EFE3A890B9}" dt="2023-06-13T19:43:42.554" v="542" actId="1076"/>
        <pc:sldMkLst>
          <pc:docMk/>
          <pc:sldMk cId="2690730214" sldId="311"/>
        </pc:sldMkLst>
        <pc:spChg chg="mod">
          <ac:chgData name="Claire Tooth" userId="59dc44f9-c1ea-4df9-bbf4-dbf20e963bf4" providerId="ADAL" clId="{0C129E92-784C-451B-B1BA-46EFE3A890B9}" dt="2023-06-13T19:41:32.704" v="514" actId="21"/>
          <ac:spMkLst>
            <pc:docMk/>
            <pc:sldMk cId="2690730214" sldId="311"/>
            <ac:spMk id="11" creationId="{1F300A06-51AF-4861-9F66-DDC1FBDE2395}"/>
          </ac:spMkLst>
        </pc:spChg>
        <pc:picChg chg="mod">
          <ac:chgData name="Claire Tooth" userId="59dc44f9-c1ea-4df9-bbf4-dbf20e963bf4" providerId="ADAL" clId="{0C129E92-784C-451B-B1BA-46EFE3A890B9}" dt="2023-06-13T19:43:42.554" v="542" actId="1076"/>
          <ac:picMkLst>
            <pc:docMk/>
            <pc:sldMk cId="2690730214" sldId="311"/>
            <ac:picMk id="14" creationId="{DDE8D226-A7B9-4339-A32F-826E922B1912}"/>
          </ac:picMkLst>
        </pc:picChg>
      </pc:sldChg>
      <pc:sldChg chg="addSp delSp modSp">
        <pc:chgData name="Claire Tooth" userId="59dc44f9-c1ea-4df9-bbf4-dbf20e963bf4" providerId="ADAL" clId="{0C129E92-784C-451B-B1BA-46EFE3A890B9}" dt="2023-06-13T19:18:32.781" v="409" actId="1076"/>
        <pc:sldMkLst>
          <pc:docMk/>
          <pc:sldMk cId="3320045456" sldId="325"/>
        </pc:sldMkLst>
        <pc:picChg chg="add mod">
          <ac:chgData name="Claire Tooth" userId="59dc44f9-c1ea-4df9-bbf4-dbf20e963bf4" providerId="ADAL" clId="{0C129E92-784C-451B-B1BA-46EFE3A890B9}" dt="2023-06-13T19:18:32.781" v="409" actId="1076"/>
          <ac:picMkLst>
            <pc:docMk/>
            <pc:sldMk cId="3320045456" sldId="325"/>
            <ac:picMk id="3" creationId="{F715F4F2-37CB-7DB4-B222-850D78968F36}"/>
          </ac:picMkLst>
        </pc:picChg>
        <pc:picChg chg="del">
          <ac:chgData name="Claire Tooth" userId="59dc44f9-c1ea-4df9-bbf4-dbf20e963bf4" providerId="ADAL" clId="{0C129E92-784C-451B-B1BA-46EFE3A890B9}" dt="2023-06-13T19:18:23.025" v="407" actId="21"/>
          <ac:picMkLst>
            <pc:docMk/>
            <pc:sldMk cId="3320045456" sldId="325"/>
            <ac:picMk id="1026" creationId="{9AC09583-058A-45EA-B8CF-FE3C8583C0F1}"/>
          </ac:picMkLst>
        </pc:picChg>
      </pc:sldChg>
      <pc:sldChg chg="modSp mod">
        <pc:chgData name="Claire Tooth" userId="59dc44f9-c1ea-4df9-bbf4-dbf20e963bf4" providerId="ADAL" clId="{0C129E92-784C-451B-B1BA-46EFE3A890B9}" dt="2023-06-13T19:45:25.116" v="575" actId="20577"/>
        <pc:sldMkLst>
          <pc:docMk/>
          <pc:sldMk cId="3206071987" sldId="326"/>
        </pc:sldMkLst>
        <pc:spChg chg="mod">
          <ac:chgData name="Claire Tooth" userId="59dc44f9-c1ea-4df9-bbf4-dbf20e963bf4" providerId="ADAL" clId="{0C129E92-784C-451B-B1BA-46EFE3A890B9}" dt="2023-06-13T19:45:25.116" v="575" actId="20577"/>
          <ac:spMkLst>
            <pc:docMk/>
            <pc:sldMk cId="3206071987" sldId="326"/>
            <ac:spMk id="11" creationId="{1F300A06-51AF-4861-9F66-DDC1FBDE2395}"/>
          </ac:spMkLst>
        </pc:spChg>
      </pc:sldChg>
      <pc:sldChg chg="modSp mod">
        <pc:chgData name="Claire Tooth" userId="59dc44f9-c1ea-4df9-bbf4-dbf20e963bf4" providerId="ADAL" clId="{0C129E92-784C-451B-B1BA-46EFE3A890B9}" dt="2023-06-13T19:47:36.995" v="577" actId="27636"/>
        <pc:sldMkLst>
          <pc:docMk/>
          <pc:sldMk cId="3038223274" sldId="328"/>
        </pc:sldMkLst>
        <pc:spChg chg="mod">
          <ac:chgData name="Claire Tooth" userId="59dc44f9-c1ea-4df9-bbf4-dbf20e963bf4" providerId="ADAL" clId="{0C129E92-784C-451B-B1BA-46EFE3A890B9}" dt="2023-06-13T19:47:36.995" v="577" actId="27636"/>
          <ac:spMkLst>
            <pc:docMk/>
            <pc:sldMk cId="3038223274" sldId="328"/>
            <ac:spMk id="11" creationId="{AE04DF63-0BE6-4AD1-B1BD-124B84D6D37B}"/>
          </ac:spMkLst>
        </pc:spChg>
      </pc:sldChg>
      <pc:sldChg chg="modSp mod delDesignElem">
        <pc:chgData name="Claire Tooth" userId="59dc44f9-c1ea-4df9-bbf4-dbf20e963bf4" providerId="ADAL" clId="{0C129E92-784C-451B-B1BA-46EFE3A890B9}" dt="2023-06-13T19:44:27.380" v="574" actId="20577"/>
        <pc:sldMkLst>
          <pc:docMk/>
          <pc:sldMk cId="3407669945" sldId="336"/>
        </pc:sldMkLst>
        <pc:spChg chg="mod">
          <ac:chgData name="Claire Tooth" userId="59dc44f9-c1ea-4df9-bbf4-dbf20e963bf4" providerId="ADAL" clId="{0C129E92-784C-451B-B1BA-46EFE3A890B9}" dt="2023-06-13T19:44:27.380" v="574" actId="20577"/>
          <ac:spMkLst>
            <pc:docMk/>
            <pc:sldMk cId="3407669945" sldId="336"/>
            <ac:spMk id="3" creationId="{1601DD92-C725-8668-D16F-78418E6383BF}"/>
          </ac:spMkLst>
        </pc:spChg>
      </pc:sldChg>
      <pc:sldChg chg="delDesignElem">
        <pc:chgData name="Claire Tooth" userId="59dc44f9-c1ea-4df9-bbf4-dbf20e963bf4" providerId="ADAL" clId="{0C129E92-784C-451B-B1BA-46EFE3A890B9}" dt="2023-06-13T19:23:07.852" v="443"/>
        <pc:sldMkLst>
          <pc:docMk/>
          <pc:sldMk cId="3140647321" sldId="337"/>
        </pc:sldMkLst>
      </pc:sldChg>
      <pc:sldChg chg="delDesignElem">
        <pc:chgData name="Claire Tooth" userId="59dc44f9-c1ea-4df9-bbf4-dbf20e963bf4" providerId="ADAL" clId="{0C129E92-784C-451B-B1BA-46EFE3A890B9}" dt="2023-06-13T19:23:32.725" v="444"/>
        <pc:sldMkLst>
          <pc:docMk/>
          <pc:sldMk cId="2652412306" sldId="341"/>
        </pc:sldMkLst>
      </pc:sldChg>
      <pc:sldChg chg="del">
        <pc:chgData name="Claire Tooth" userId="59dc44f9-c1ea-4df9-bbf4-dbf20e963bf4" providerId="ADAL" clId="{0C129E92-784C-451B-B1BA-46EFE3A890B9}" dt="2023-06-13T19:03:44.700" v="351" actId="2696"/>
        <pc:sldMkLst>
          <pc:docMk/>
          <pc:sldMk cId="3726222886" sldId="3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1:49:12.31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1:43:47.31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2:58:23.332"/>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1:43:47.31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1:59:31.300"/>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5B22B-B9D3-4FF2-A451-8693BCD38AF3}" type="datetimeFigureOut">
              <a:rPr lang="en-GB" smtClean="0"/>
              <a:t>13/06/2023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E495B-09D9-4D8F-BC0B-49CCDD128076}" type="slidenum">
              <a:rPr lang="en-GB" smtClean="0"/>
              <a:t>‹#›</a:t>
            </a:fld>
            <a:endParaRPr lang="en-GB"/>
          </a:p>
        </p:txBody>
      </p:sp>
    </p:spTree>
    <p:extLst>
      <p:ext uri="{BB962C8B-B14F-4D97-AF65-F5344CB8AC3E}">
        <p14:creationId xmlns:p14="http://schemas.microsoft.com/office/powerpoint/2010/main" val="399047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OyfgodSSdV4&amp;t=2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1</a:t>
            </a:fld>
            <a:endParaRPr lang="en-GB"/>
          </a:p>
        </p:txBody>
      </p:sp>
    </p:spTree>
    <p:extLst>
      <p:ext uri="{BB962C8B-B14F-4D97-AF65-F5344CB8AC3E}">
        <p14:creationId xmlns:p14="http://schemas.microsoft.com/office/powerpoint/2010/main" val="199283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882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58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12</a:t>
            </a:fld>
            <a:endParaRPr lang="en-GB"/>
          </a:p>
        </p:txBody>
      </p:sp>
    </p:spTree>
    <p:extLst>
      <p:ext uri="{BB962C8B-B14F-4D97-AF65-F5344CB8AC3E}">
        <p14:creationId xmlns:p14="http://schemas.microsoft.com/office/powerpoint/2010/main" val="42668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13</a:t>
            </a:fld>
            <a:endParaRPr lang="en-GB"/>
          </a:p>
        </p:txBody>
      </p:sp>
    </p:spTree>
    <p:extLst>
      <p:ext uri="{BB962C8B-B14F-4D97-AF65-F5344CB8AC3E}">
        <p14:creationId xmlns:p14="http://schemas.microsoft.com/office/powerpoint/2010/main" val="236457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14</a:t>
            </a:fld>
            <a:endParaRPr lang="en-GB"/>
          </a:p>
        </p:txBody>
      </p:sp>
    </p:spTree>
    <p:extLst>
      <p:ext uri="{BB962C8B-B14F-4D97-AF65-F5344CB8AC3E}">
        <p14:creationId xmlns:p14="http://schemas.microsoft.com/office/powerpoint/2010/main" val="232171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BFE495B-09D9-4D8F-BC0B-49CCDD128076}" type="slidenum">
              <a:rPr lang="en-GB" smtClean="0"/>
              <a:t>15</a:t>
            </a:fld>
            <a:endParaRPr lang="en-GB"/>
          </a:p>
        </p:txBody>
      </p:sp>
    </p:spTree>
    <p:extLst>
      <p:ext uri="{BB962C8B-B14F-4D97-AF65-F5344CB8AC3E}">
        <p14:creationId xmlns:p14="http://schemas.microsoft.com/office/powerpoint/2010/main" val="1087858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BFE495B-09D9-4D8F-BC0B-49CCDD128076}" type="slidenum">
              <a:rPr lang="en-GB" smtClean="0"/>
              <a:t>16</a:t>
            </a:fld>
            <a:endParaRPr lang="en-GB"/>
          </a:p>
        </p:txBody>
      </p:sp>
    </p:spTree>
    <p:extLst>
      <p:ext uri="{BB962C8B-B14F-4D97-AF65-F5344CB8AC3E}">
        <p14:creationId xmlns:p14="http://schemas.microsoft.com/office/powerpoint/2010/main" val="1748974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BFE495B-09D9-4D8F-BC0B-49CCDD128076}" type="slidenum">
              <a:rPr lang="en-GB" smtClean="0"/>
              <a:t>17</a:t>
            </a:fld>
            <a:endParaRPr lang="en-GB"/>
          </a:p>
        </p:txBody>
      </p:sp>
    </p:spTree>
    <p:extLst>
      <p:ext uri="{BB962C8B-B14F-4D97-AF65-F5344CB8AC3E}">
        <p14:creationId xmlns:p14="http://schemas.microsoft.com/office/powerpoint/2010/main" val="295265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BFE495B-09D9-4D8F-BC0B-49CCDD128076}" type="slidenum">
              <a:rPr lang="en-GB" smtClean="0"/>
              <a:t>18</a:t>
            </a:fld>
            <a:endParaRPr lang="en-GB"/>
          </a:p>
        </p:txBody>
      </p:sp>
    </p:spTree>
    <p:extLst>
      <p:ext uri="{BB962C8B-B14F-4D97-AF65-F5344CB8AC3E}">
        <p14:creationId xmlns:p14="http://schemas.microsoft.com/office/powerpoint/2010/main" val="2853331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BFE495B-09D9-4D8F-BC0B-49CCDD128076}" type="slidenum">
              <a:rPr lang="en-GB" smtClean="0"/>
              <a:t>19</a:t>
            </a:fld>
            <a:endParaRPr lang="en-GB"/>
          </a:p>
        </p:txBody>
      </p:sp>
    </p:spTree>
    <p:extLst>
      <p:ext uri="{BB962C8B-B14F-4D97-AF65-F5344CB8AC3E}">
        <p14:creationId xmlns:p14="http://schemas.microsoft.com/office/powerpoint/2010/main" val="84671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712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BFE495B-09D9-4D8F-BC0B-49CCDD128076}" type="slidenum">
              <a:rPr lang="en-GB" smtClean="0"/>
              <a:t>20</a:t>
            </a:fld>
            <a:endParaRPr lang="en-GB"/>
          </a:p>
        </p:txBody>
      </p:sp>
    </p:spTree>
    <p:extLst>
      <p:ext uri="{BB962C8B-B14F-4D97-AF65-F5344CB8AC3E}">
        <p14:creationId xmlns:p14="http://schemas.microsoft.com/office/powerpoint/2010/main" val="3208496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21</a:t>
            </a:fld>
            <a:endParaRPr lang="en-GB"/>
          </a:p>
        </p:txBody>
      </p:sp>
    </p:spTree>
    <p:extLst>
      <p:ext uri="{BB962C8B-B14F-4D97-AF65-F5344CB8AC3E}">
        <p14:creationId xmlns:p14="http://schemas.microsoft.com/office/powerpoint/2010/main" val="1710659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22</a:t>
            </a:fld>
            <a:endParaRPr lang="en-GB"/>
          </a:p>
        </p:txBody>
      </p:sp>
    </p:spTree>
    <p:extLst>
      <p:ext uri="{BB962C8B-B14F-4D97-AF65-F5344CB8AC3E}">
        <p14:creationId xmlns:p14="http://schemas.microsoft.com/office/powerpoint/2010/main" val="204142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918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24</a:t>
            </a:fld>
            <a:endParaRPr lang="en-GB"/>
          </a:p>
        </p:txBody>
      </p:sp>
    </p:spTree>
    <p:extLst>
      <p:ext uri="{BB962C8B-B14F-4D97-AF65-F5344CB8AC3E}">
        <p14:creationId xmlns:p14="http://schemas.microsoft.com/office/powerpoint/2010/main" val="2362559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Hampshire CAMHS - Make Your Own Self Soothe Box - YouTube</a:t>
            </a: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25</a:t>
            </a:fld>
            <a:endParaRPr lang="en-GB"/>
          </a:p>
        </p:txBody>
      </p:sp>
    </p:spTree>
    <p:extLst>
      <p:ext uri="{BB962C8B-B14F-4D97-AF65-F5344CB8AC3E}">
        <p14:creationId xmlns:p14="http://schemas.microsoft.com/office/powerpoint/2010/main" val="2839918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26</a:t>
            </a:fld>
            <a:endParaRPr lang="en-GB"/>
          </a:p>
        </p:txBody>
      </p:sp>
    </p:spTree>
    <p:extLst>
      <p:ext uri="{BB962C8B-B14F-4D97-AF65-F5344CB8AC3E}">
        <p14:creationId xmlns:p14="http://schemas.microsoft.com/office/powerpoint/2010/main" val="2551581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BFE495B-09D9-4D8F-BC0B-49CCDD128076}" type="slidenum">
              <a:rPr lang="en-GB" smtClean="0"/>
              <a:t>27</a:t>
            </a:fld>
            <a:endParaRPr lang="en-GB"/>
          </a:p>
        </p:txBody>
      </p:sp>
    </p:spTree>
    <p:extLst>
      <p:ext uri="{BB962C8B-B14F-4D97-AF65-F5344CB8AC3E}">
        <p14:creationId xmlns:p14="http://schemas.microsoft.com/office/powerpoint/2010/main" val="3368250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192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Links/contacts at the end of the presentation.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68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3</a:t>
            </a:fld>
            <a:endParaRPr lang="en-GB"/>
          </a:p>
        </p:txBody>
      </p:sp>
    </p:spTree>
    <p:extLst>
      <p:ext uri="{BB962C8B-B14F-4D97-AF65-F5344CB8AC3E}">
        <p14:creationId xmlns:p14="http://schemas.microsoft.com/office/powerpoint/2010/main" val="3817357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472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676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32</a:t>
            </a:fld>
            <a:endParaRPr lang="en-GB"/>
          </a:p>
        </p:txBody>
      </p:sp>
    </p:spTree>
    <p:extLst>
      <p:ext uri="{BB962C8B-B14F-4D97-AF65-F5344CB8AC3E}">
        <p14:creationId xmlns:p14="http://schemas.microsoft.com/office/powerpoint/2010/main" val="1445422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33</a:t>
            </a:fld>
            <a:endParaRPr lang="en-GB"/>
          </a:p>
        </p:txBody>
      </p:sp>
    </p:spTree>
    <p:extLst>
      <p:ext uri="{BB962C8B-B14F-4D97-AF65-F5344CB8AC3E}">
        <p14:creationId xmlns:p14="http://schemas.microsoft.com/office/powerpoint/2010/main" val="3712695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34</a:t>
            </a:fld>
            <a:endParaRPr lang="en-GB"/>
          </a:p>
        </p:txBody>
      </p:sp>
    </p:spTree>
    <p:extLst>
      <p:ext uri="{BB962C8B-B14F-4D97-AF65-F5344CB8AC3E}">
        <p14:creationId xmlns:p14="http://schemas.microsoft.com/office/powerpoint/2010/main" val="1415072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35</a:t>
            </a:fld>
            <a:endParaRPr lang="en-GB"/>
          </a:p>
        </p:txBody>
      </p:sp>
    </p:spTree>
    <p:extLst>
      <p:ext uri="{BB962C8B-B14F-4D97-AF65-F5344CB8AC3E}">
        <p14:creationId xmlns:p14="http://schemas.microsoft.com/office/powerpoint/2010/main" val="1185646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114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37</a:t>
            </a:fld>
            <a:endParaRPr lang="en-GB"/>
          </a:p>
        </p:txBody>
      </p:sp>
    </p:spTree>
    <p:extLst>
      <p:ext uri="{BB962C8B-B14F-4D97-AF65-F5344CB8AC3E}">
        <p14:creationId xmlns:p14="http://schemas.microsoft.com/office/powerpoint/2010/main" val="1147510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complete the feedback forms!</a:t>
            </a: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38</a:t>
            </a:fld>
            <a:endParaRPr lang="en-GB"/>
          </a:p>
        </p:txBody>
      </p:sp>
    </p:spTree>
    <p:extLst>
      <p:ext uri="{BB962C8B-B14F-4D97-AF65-F5344CB8AC3E}">
        <p14:creationId xmlns:p14="http://schemas.microsoft.com/office/powerpoint/2010/main" val="160079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4</a:t>
            </a:fld>
            <a:endParaRPr lang="en-GB"/>
          </a:p>
        </p:txBody>
      </p:sp>
    </p:spTree>
    <p:extLst>
      <p:ext uri="{BB962C8B-B14F-4D97-AF65-F5344CB8AC3E}">
        <p14:creationId xmlns:p14="http://schemas.microsoft.com/office/powerpoint/2010/main" val="62019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5</a:t>
            </a:fld>
            <a:endParaRPr lang="en-GB"/>
          </a:p>
        </p:txBody>
      </p:sp>
    </p:spTree>
    <p:extLst>
      <p:ext uri="{BB962C8B-B14F-4D97-AF65-F5344CB8AC3E}">
        <p14:creationId xmlns:p14="http://schemas.microsoft.com/office/powerpoint/2010/main" val="168690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25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7</a:t>
            </a:fld>
            <a:endParaRPr lang="en-GB"/>
          </a:p>
        </p:txBody>
      </p:sp>
    </p:spTree>
    <p:extLst>
      <p:ext uri="{BB962C8B-B14F-4D97-AF65-F5344CB8AC3E}">
        <p14:creationId xmlns:p14="http://schemas.microsoft.com/office/powerpoint/2010/main" val="820693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8</a:t>
            </a:fld>
            <a:endParaRPr lang="en-GB"/>
          </a:p>
        </p:txBody>
      </p:sp>
    </p:spTree>
    <p:extLst>
      <p:ext uri="{BB962C8B-B14F-4D97-AF65-F5344CB8AC3E}">
        <p14:creationId xmlns:p14="http://schemas.microsoft.com/office/powerpoint/2010/main" val="293535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38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6/13/2023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149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6/13/2023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491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6/13/2023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766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6/13/2023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6/13/2023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1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6/13/2023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6/13/2023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8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6/13/2023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22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6/13/2023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916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6/13/2023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6/13/2023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19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6/13/2023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65306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hyperlink" Target="https://dribbble.com/shots/2210061-Schoo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hyperlink" Target="https://www.mentallyhealthyschools.org.uk/media/2215/rebuild-and-recover-anxiety-tools-for-parent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customXml" Target="../ink/ink2.xml"/><Relationship Id="rId7" Type="http://schemas.openxmlformats.org/officeDocument/2006/relationships/hyperlink" Target="https://mentallyhealthyschools.org.uk/media/2022/anxiety-thermometer.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230.emf"/></Relationships>
</file>

<file path=ppt/slides/_rels/slide24.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hyperlink" Target="https://www.twinkl.com/resource/what-are-the-positives-and-negatives-of-a-change-activity-sheet-t2-p-62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OyfgodSSdV4?start=2&amp;feature=oembed" TargetMode="Externa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customXml" Target="../ink/ink4.xml"/></Relationships>
</file>

<file path=ppt/slides/_rels/slide26.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youngminds.org.uk/media/3554/how-many-positives-360-activity.pdf" TargetMode="External"/><Relationship Id="rId5" Type="http://schemas.openxmlformats.org/officeDocument/2006/relationships/image" Target="../media/image1.png"/><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penmindscamhs.org.uk/silverclou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gphf2OZjrTY?start=1&amp;feature=oembed" TargetMode="External"/><Relationship Id="rId5" Type="http://schemas.openxmlformats.org/officeDocument/2006/relationships/image" Target="../media/image22.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dribbble.com/shots/1627606-Question-Mark" TargetMode="External"/><Relationship Id="rId4" Type="http://schemas.openxmlformats.org/officeDocument/2006/relationships/image" Target="../media/image23.gif"/></Relationships>
</file>

<file path=ppt/slides/_rels/slide3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hyperlink" Target="https://www.annafreud.org/schools-and-colleges/resources/supporting-childrens-transition-to-secondary-school-guidance-for-parents-and-carers/#:~:text=Supporting%20children%27s%20transition%20to%20secondary%20school%20%7C%20Childrens,input%20from%20clinicians%20at%20the%20Centre%20and%20teachers." TargetMode="External"/><Relationship Id="rId7"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1.png"/><Relationship Id="rId9"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www.openmindscalderdale.org.uk/" TargetMode="External"/><Relationship Id="rId7"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timeoutcalderdale.co.uk/" TargetMode="External"/><Relationship Id="rId5" Type="http://schemas.openxmlformats.org/officeDocument/2006/relationships/hyperlink" Target="http://www.kooth.com/" TargetMode="External"/><Relationship Id="rId4" Type="http://schemas.openxmlformats.org/officeDocument/2006/relationships/hyperlink" Target="http://www.mentallyhealthyschools.org.uk/" TargetMode="External"/><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hyperlink" Target="https://www.locala.org.uk/your-healthcare/ereferrals-home/ereferrals/school-nursing-calderdale/" TargetMode="External"/><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www.calderdale.gov.uk/ycs" TargetMode="External"/><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openmindscamhs.org.uk/" TargetMode="External"/><Relationship Id="rId4" Type="http://schemas.openxmlformats.org/officeDocument/2006/relationships/hyperlink" Target="http://www.noahsarkcentre.org.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lovethispic.com/image/170457/change-it-good-but-its-not-easy" TargetMode="Externa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giphy.com/gifs/images-bee-VRhsYYBw8AE36" TargetMode="Externa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ribbble.com/shots/3434115-Brainwave" TargetMode="Externa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451381"/>
            <a:ext cx="6891280" cy="4066540"/>
          </a:xfrm>
        </p:spPr>
        <p:txBody>
          <a:bodyPr vert="horz" lIns="91440" tIns="45720" rIns="91440" bIns="45720" rtlCol="0" anchor="b">
            <a:normAutofit/>
          </a:bodyPr>
          <a:lstStyle/>
          <a:p>
            <a:r>
              <a:rPr lang="en-US" sz="8000" dirty="0">
                <a:latin typeface="Modern Love" panose="04090805081005020601" pitchFamily="82" charset="0"/>
              </a:rPr>
              <a:t>Supporting Transition</a:t>
            </a:r>
          </a:p>
        </p:txBody>
      </p:sp>
      <p:sp>
        <p:nvSpPr>
          <p:cNvPr id="19"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
            <a:extLst>
              <a:ext uri="{FF2B5EF4-FFF2-40B4-BE49-F238E27FC236}">
                <a16:creationId xmlns:a16="http://schemas.microsoft.com/office/drawing/2014/main" id="{E99B87F2-DA46-474D-9A96-3F0CDC10E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990" y="5641975"/>
            <a:ext cx="25590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5368F7E-D84D-4D06-98B2-12FB5A25FE7A}"/>
              </a:ext>
            </a:extLst>
          </p:cNvPr>
          <p:cNvSpPr txBox="1"/>
          <p:nvPr/>
        </p:nvSpPr>
        <p:spPr>
          <a:xfrm>
            <a:off x="0" y="6611779"/>
            <a:ext cx="290175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Image from: </a:t>
            </a:r>
            <a:r>
              <a:rPr lang="en-GB" sz="1000" dirty="0">
                <a:latin typeface="Calibri" panose="020F0502020204030204" pitchFamily="34" charset="0"/>
                <a:cs typeface="Calibri" panose="020F0502020204030204" pitchFamily="34" charset="0"/>
                <a:hlinkClick r:id="rId4"/>
              </a:rPr>
              <a:t>School by Owen </a:t>
            </a:r>
            <a:r>
              <a:rPr lang="en-GB" sz="1000" dirty="0" err="1">
                <a:latin typeface="Calibri" panose="020F0502020204030204" pitchFamily="34" charset="0"/>
                <a:cs typeface="Calibri" panose="020F0502020204030204" pitchFamily="34" charset="0"/>
                <a:hlinkClick r:id="rId4"/>
              </a:rPr>
              <a:t>Chikazawa</a:t>
            </a:r>
            <a:r>
              <a:rPr lang="en-GB" sz="1000" dirty="0">
                <a:latin typeface="Calibri" panose="020F0502020204030204" pitchFamily="34" charset="0"/>
                <a:cs typeface="Calibri" panose="020F0502020204030204" pitchFamily="34" charset="0"/>
                <a:hlinkClick r:id="rId4"/>
              </a:rPr>
              <a:t> on </a:t>
            </a:r>
            <a:r>
              <a:rPr lang="en-GB" sz="1000" dirty="0" err="1">
                <a:latin typeface="Calibri" panose="020F0502020204030204" pitchFamily="34" charset="0"/>
                <a:cs typeface="Calibri" panose="020F0502020204030204" pitchFamily="34" charset="0"/>
                <a:hlinkClick r:id="rId4"/>
              </a:rPr>
              <a:t>Dribbble</a:t>
            </a:r>
            <a:endParaRPr lang="en-GB" sz="1000" dirty="0">
              <a:latin typeface="Calibri" panose="020F0502020204030204" pitchFamily="34" charset="0"/>
              <a:cs typeface="Calibri" panose="020F0502020204030204" pitchFamily="34" charset="0"/>
            </a:endParaRPr>
          </a:p>
        </p:txBody>
      </p:sp>
      <p:pic>
        <p:nvPicPr>
          <p:cNvPr id="3" name="Picture 2" descr="See the source image">
            <a:extLst>
              <a:ext uri="{FF2B5EF4-FFF2-40B4-BE49-F238E27FC236}">
                <a16:creationId xmlns:a16="http://schemas.microsoft.com/office/drawing/2014/main" id="{388E0935-3779-45FF-89ED-293E4152AA1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29480" y="1771179"/>
            <a:ext cx="3990848" cy="299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4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E04DF63-0BE6-4AD1-B1BD-124B84D6D37B}"/>
              </a:ext>
            </a:extLst>
          </p:cNvPr>
          <p:cNvSpPr txBox="1">
            <a:spLocks/>
          </p:cNvSpPr>
          <p:nvPr/>
        </p:nvSpPr>
        <p:spPr>
          <a:xfrm>
            <a:off x="7785208" y="2858334"/>
            <a:ext cx="3958481" cy="368877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fontAlgn="auto">
              <a:spcBef>
                <a:spcPts val="1000"/>
              </a:spcBef>
              <a:spcAft>
                <a:spcPts val="0"/>
              </a:spcAft>
              <a:buClrTx/>
              <a:buSzTx/>
              <a:tabLst/>
              <a:defRPr/>
            </a:pPr>
            <a:r>
              <a:rPr kumimoji="0" lang="en-US" sz="2400" b="0" i="0" u="none" strike="noStrike" cap="none" spc="0" normalizeH="0" baseline="0" noProof="0" dirty="0">
                <a:ln>
                  <a:noFill/>
                </a:ln>
                <a:effectLst/>
                <a:uLnTx/>
                <a:uFillTx/>
                <a:latin typeface="Calibri" panose="020F0502020204030204" pitchFamily="34" charset="0"/>
                <a:cs typeface="Calibri" panose="020F0502020204030204" pitchFamily="34" charset="0"/>
              </a:rPr>
              <a:t>The </a:t>
            </a:r>
            <a:r>
              <a:rPr kumimoji="0" lang="en-US" sz="2400" b="1" i="0" u="none" strike="noStrike" cap="none" spc="0" normalizeH="0" baseline="0" noProof="0" dirty="0">
                <a:ln>
                  <a:noFill/>
                </a:ln>
                <a:effectLst/>
                <a:uLnTx/>
                <a:uFillTx/>
                <a:latin typeface="Calibri" panose="020F0502020204030204" pitchFamily="34" charset="0"/>
                <a:cs typeface="Calibri" panose="020F0502020204030204" pitchFamily="34" charset="0"/>
              </a:rPr>
              <a:t>prefrontal cortex </a:t>
            </a:r>
            <a:r>
              <a:rPr lang="en-US" sz="2400" dirty="0">
                <a:latin typeface="Calibri" panose="020F0502020204030204" pitchFamily="34" charset="0"/>
                <a:cs typeface="Calibri" panose="020F0502020204030204" pitchFamily="34" charset="0"/>
              </a:rPr>
              <a:t>plays an important part in </a:t>
            </a:r>
            <a:r>
              <a:rPr lang="en-US" sz="2400" b="1" dirty="0">
                <a:latin typeface="Calibri" panose="020F0502020204030204" pitchFamily="34" charset="0"/>
                <a:cs typeface="Calibri" panose="020F0502020204030204" pitchFamily="34" charset="0"/>
              </a:rPr>
              <a:t>social relationships</a:t>
            </a:r>
            <a:r>
              <a:rPr lang="en-US" sz="2400" dirty="0">
                <a:latin typeface="Calibri" panose="020F0502020204030204" pitchFamily="34" charset="0"/>
                <a:cs typeface="Calibri" panose="020F0502020204030204" pitchFamily="34" charset="0"/>
              </a:rPr>
              <a:t>, but we know this develops </a:t>
            </a:r>
            <a:r>
              <a:rPr lang="en-US" sz="2400" b="1" dirty="0">
                <a:latin typeface="Calibri" panose="020F0502020204030204" pitchFamily="34" charset="0"/>
                <a:cs typeface="Calibri" panose="020F0502020204030204" pitchFamily="34" charset="0"/>
              </a:rPr>
              <a:t>later on in adolescence</a:t>
            </a:r>
            <a:r>
              <a:rPr lang="en-US" sz="2400" dirty="0">
                <a:latin typeface="Calibri" panose="020F0502020204030204" pitchFamily="34" charset="0"/>
                <a:cs typeface="Calibri" panose="020F0502020204030204" pitchFamily="34" charset="0"/>
              </a:rPr>
              <a:t>. </a:t>
            </a:r>
          </a:p>
          <a:p>
            <a:pPr marL="0" marR="0" lvl="0" fontAlgn="auto">
              <a:spcBef>
                <a:spcPts val="1000"/>
              </a:spcBef>
              <a:spcAft>
                <a:spcPts val="0"/>
              </a:spcAft>
              <a:buClrTx/>
              <a:buSzTx/>
              <a:tabLst/>
              <a:defRPr/>
            </a:pPr>
            <a:endParaRPr lang="en-US" sz="2400" dirty="0">
              <a:latin typeface="Calibri" panose="020F0502020204030204" pitchFamily="34" charset="0"/>
              <a:cs typeface="Calibri" panose="020F0502020204030204" pitchFamily="34" charset="0"/>
            </a:endParaRPr>
          </a:p>
          <a:p>
            <a:pPr marL="0" marR="0" lvl="0" fontAlgn="auto">
              <a:spcBef>
                <a:spcPts val="1000"/>
              </a:spcBef>
              <a:spcAft>
                <a:spcPts val="0"/>
              </a:spcAft>
              <a:buClrTx/>
              <a:buSzTx/>
              <a:tabLst/>
              <a:defRPr/>
            </a:pPr>
            <a:r>
              <a:rPr lang="en-US" sz="2400" b="1" dirty="0">
                <a:latin typeface="Calibri" panose="020F0502020204030204" pitchFamily="34" charset="0"/>
                <a:cs typeface="Calibri" panose="020F0502020204030204" pitchFamily="34" charset="0"/>
              </a:rPr>
              <a:t>Empathy</a:t>
            </a:r>
            <a:r>
              <a:rPr lang="en-US" sz="2400" dirty="0">
                <a:latin typeface="Calibri" panose="020F0502020204030204" pitchFamily="34" charset="0"/>
                <a:cs typeface="Calibri" panose="020F0502020204030204" pitchFamily="34" charset="0"/>
              </a:rPr>
              <a:t> skills and </a:t>
            </a:r>
            <a:r>
              <a:rPr lang="en-US" sz="2400" b="1" dirty="0">
                <a:latin typeface="Calibri" panose="020F0502020204030204" pitchFamily="34" charset="0"/>
                <a:cs typeface="Calibri" panose="020F0502020204030204" pitchFamily="34" charset="0"/>
              </a:rPr>
              <a:t>facial recognition</a:t>
            </a:r>
            <a:r>
              <a:rPr lang="en-US" sz="2400" dirty="0">
                <a:latin typeface="Calibri" panose="020F0502020204030204" pitchFamily="34" charset="0"/>
                <a:cs typeface="Calibri" panose="020F0502020204030204" pitchFamily="34" charset="0"/>
              </a:rPr>
              <a:t> skills are still developing.</a:t>
            </a:r>
            <a:endParaRPr kumimoji="0" lang="en-US" sz="2400" b="0" i="0" u="none" strike="noStrike"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2050" name="Picture 2" descr="See the source image">
            <a:extLst>
              <a:ext uri="{FF2B5EF4-FFF2-40B4-BE49-F238E27FC236}">
                <a16:creationId xmlns:a16="http://schemas.microsoft.com/office/drawing/2014/main" id="{C3228873-1EEA-BD76-F531-130FC01963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710" y="761564"/>
            <a:ext cx="6523789" cy="5577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7838076" y="833374"/>
            <a:ext cx="3958481" cy="1714065"/>
          </a:xfrm>
        </p:spPr>
        <p:txBody>
          <a:bodyPr vert="horz" lIns="91440" tIns="45720" rIns="91440" bIns="45720" rtlCol="0" anchor="b">
            <a:normAutofit/>
          </a:bodyPr>
          <a:lstStyle/>
          <a:p>
            <a:r>
              <a:rPr lang="en-US" sz="5200" dirty="0">
                <a:latin typeface="Modern Love" panose="04090805081005020601" pitchFamily="82" charset="0"/>
              </a:rPr>
              <a:t>The Social Brain</a:t>
            </a:r>
          </a:p>
        </p:txBody>
      </p:sp>
    </p:spTree>
    <p:extLst>
      <p:ext uri="{BB962C8B-B14F-4D97-AF65-F5344CB8AC3E}">
        <p14:creationId xmlns:p14="http://schemas.microsoft.com/office/powerpoint/2010/main" val="314064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000" dirty="0">
                <a:latin typeface="Modern Love" panose="04090805081005020601" pitchFamily="82" charset="0"/>
              </a:rPr>
              <a:t>The Social Brain</a:t>
            </a:r>
            <a:endParaRPr lang="en-GB" sz="60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601DD92-C725-8668-D16F-78418E6383BF}"/>
              </a:ext>
            </a:extLst>
          </p:cNvPr>
          <p:cNvSpPr txBox="1">
            <a:spLocks/>
          </p:cNvSpPr>
          <p:nvPr/>
        </p:nvSpPr>
        <p:spPr>
          <a:xfrm>
            <a:off x="669036" y="2995098"/>
            <a:ext cx="5091684" cy="359489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nSpc>
                <a:spcPct val="100000"/>
              </a:lnSpc>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Better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recognising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emotions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 others</a:t>
            </a:r>
          </a:p>
          <a:p>
            <a:pPr>
              <a:lnSpc>
                <a:spcPct val="100000"/>
              </a:lnSpc>
              <a:defRPr/>
            </a:pPr>
            <a:r>
              <a:rPr lang="en-US" sz="2400" dirty="0">
                <a:solidFill>
                  <a:prstClr val="black"/>
                </a:solidFill>
                <a:latin typeface="Calibri" panose="020F0502020204030204" pitchFamily="34" charset="0"/>
                <a:cs typeface="Calibri" panose="020F0502020204030204" pitchFamily="34" charset="0"/>
              </a:rPr>
              <a:t>Able to </a:t>
            </a:r>
            <a:r>
              <a:rPr lang="en-US" sz="2400" b="1" dirty="0">
                <a:solidFill>
                  <a:prstClr val="black"/>
                </a:solidFill>
                <a:latin typeface="Calibri" panose="020F0502020204030204" pitchFamily="34" charset="0"/>
                <a:cs typeface="Calibri" panose="020F0502020204030204" pitchFamily="34" charset="0"/>
              </a:rPr>
              <a:t>evaluate social situations</a:t>
            </a:r>
          </a:p>
          <a:p>
            <a:pPr>
              <a:lnSpc>
                <a:spcPct val="100000"/>
              </a:lnSpc>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Increased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pro-social behaviour</a:t>
            </a:r>
          </a:p>
          <a:p>
            <a:pPr>
              <a:lnSpc>
                <a:spcPct val="100000"/>
              </a:lnSpc>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Better at thinking about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consequences of behaviour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how this may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impact others</a:t>
            </a:r>
          </a:p>
        </p:txBody>
      </p:sp>
      <p:sp>
        <p:nvSpPr>
          <p:cNvPr id="4" name="Content Placeholder 2">
            <a:extLst>
              <a:ext uri="{FF2B5EF4-FFF2-40B4-BE49-F238E27FC236}">
                <a16:creationId xmlns:a16="http://schemas.microsoft.com/office/drawing/2014/main" id="{4AC0ECCA-D811-3AE4-F7A9-E8B191A8D551}"/>
              </a:ext>
            </a:extLst>
          </p:cNvPr>
          <p:cNvSpPr txBox="1">
            <a:spLocks/>
          </p:cNvSpPr>
          <p:nvPr/>
        </p:nvSpPr>
        <p:spPr>
          <a:xfrm>
            <a:off x="6953578" y="2460865"/>
            <a:ext cx="5235374" cy="435517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nSpc>
                <a:spcPct val="100000"/>
              </a:lnSpc>
              <a:defRPr/>
            </a:pPr>
            <a:r>
              <a:rPr lang="en-US" sz="2400" dirty="0">
                <a:solidFill>
                  <a:prstClr val="black"/>
                </a:solidFill>
                <a:latin typeface="Calibri" panose="020F0502020204030204" pitchFamily="34" charset="0"/>
                <a:cs typeface="Calibri" panose="020F0502020204030204" pitchFamily="34" charset="0"/>
              </a:rPr>
              <a:t>An </a:t>
            </a:r>
            <a:r>
              <a:rPr lang="en-US" sz="2400" b="1" dirty="0">
                <a:solidFill>
                  <a:prstClr val="black"/>
                </a:solidFill>
                <a:latin typeface="Calibri" panose="020F0502020204030204" pitchFamily="34" charset="0"/>
                <a:cs typeface="Calibri" panose="020F0502020204030204" pitchFamily="34" charset="0"/>
              </a:rPr>
              <a:t>imaginary audience</a:t>
            </a:r>
            <a:r>
              <a:rPr lang="en-US" sz="2400" dirty="0">
                <a:solidFill>
                  <a:prstClr val="black"/>
                </a:solidFill>
                <a:latin typeface="Calibri" panose="020F0502020204030204" pitchFamily="34" charset="0"/>
                <a:cs typeface="Calibri" panose="020F0502020204030204" pitchFamily="34" charset="0"/>
              </a:rPr>
              <a:t>!</a:t>
            </a:r>
          </a:p>
          <a:p>
            <a:pPr>
              <a:lnSpc>
                <a:spcPct val="100000"/>
              </a:lnSpc>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Egocentrism</a:t>
            </a:r>
          </a:p>
          <a:p>
            <a:pPr>
              <a:lnSpc>
                <a:spcPct val="100000"/>
              </a:lnSpc>
              <a:defRPr/>
            </a:pPr>
            <a:r>
              <a:rPr lang="en-US" sz="2400" dirty="0">
                <a:solidFill>
                  <a:prstClr val="black"/>
                </a:solidFill>
                <a:latin typeface="Calibri" panose="020F0502020204030204" pitchFamily="34" charset="0"/>
                <a:cs typeface="Calibri" panose="020F0502020204030204" pitchFamily="34" charset="0"/>
              </a:rPr>
              <a:t>More </a:t>
            </a:r>
            <a:r>
              <a:rPr lang="en-US" sz="2400" b="1" dirty="0">
                <a:solidFill>
                  <a:prstClr val="black"/>
                </a:solidFill>
                <a:latin typeface="Calibri" panose="020F0502020204030204" pitchFamily="34" charset="0"/>
                <a:cs typeface="Calibri" panose="020F0502020204030204" pitchFamily="34" charset="0"/>
              </a:rPr>
              <a:t>influenced by peers</a:t>
            </a:r>
          </a:p>
          <a:p>
            <a:pPr>
              <a:lnSpc>
                <a:spcPct val="100000"/>
              </a:lnSpc>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Less like</a:t>
            </a:r>
            <a:r>
              <a:rPr lang="en-US" sz="2400" dirty="0" err="1">
                <a:solidFill>
                  <a:prstClr val="black"/>
                </a:solidFill>
                <a:latin typeface="Calibri" panose="020F0502020204030204" pitchFamily="34" charset="0"/>
                <a:cs typeface="Calibri" panose="020F0502020204030204" pitchFamily="34" charset="0"/>
              </a:rPr>
              <a:t>ly</a:t>
            </a:r>
            <a:r>
              <a:rPr lang="en-US" sz="2400" dirty="0">
                <a:solidFill>
                  <a:prstClr val="black"/>
                </a:solidFill>
                <a:latin typeface="Calibri" panose="020F0502020204030204" pitchFamily="34" charset="0"/>
                <a:cs typeface="Calibri" panose="020F0502020204030204" pitchFamily="34" charset="0"/>
              </a:rPr>
              <a:t>/willing to take </a:t>
            </a:r>
            <a:r>
              <a:rPr lang="en-US" sz="2400" b="1" dirty="0">
                <a:solidFill>
                  <a:prstClr val="black"/>
                </a:solidFill>
                <a:latin typeface="Calibri" panose="020F0502020204030204" pitchFamily="34" charset="0"/>
                <a:cs typeface="Calibri" panose="020F0502020204030204" pitchFamily="34" charset="0"/>
              </a:rPr>
              <a:t>adult guidance</a:t>
            </a:r>
          </a:p>
          <a:p>
            <a:pPr>
              <a:lnSpc>
                <a:spcPct val="100000"/>
              </a:lnSpc>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Avoiding social risks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can be more important than other risks</a:t>
            </a:r>
          </a:p>
        </p:txBody>
      </p:sp>
      <p:pic>
        <p:nvPicPr>
          <p:cNvPr id="4098" name="Picture 2" descr="See the source image">
            <a:extLst>
              <a:ext uri="{FF2B5EF4-FFF2-40B4-BE49-F238E27FC236}">
                <a16:creationId xmlns:a16="http://schemas.microsoft.com/office/drawing/2014/main" id="{C504326A-3512-1A23-C2F3-DAF6F9324E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324" r="53506" b="5545"/>
          <a:stretch/>
        </p:blipFill>
        <p:spPr bwMode="auto">
          <a:xfrm>
            <a:off x="2324864" y="1971744"/>
            <a:ext cx="1293548" cy="1503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D8C2645D-3DE3-784F-5213-E9BB6F32BB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271" t="5196" b="13673"/>
          <a:stretch/>
        </p:blipFill>
        <p:spPr bwMode="auto">
          <a:xfrm>
            <a:off x="8538540" y="1990225"/>
            <a:ext cx="1293548" cy="137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1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9954887" cy="1325563"/>
          </a:xfrm>
        </p:spPr>
        <p:txBody>
          <a:bodyPr>
            <a:noAutofit/>
          </a:bodyPr>
          <a:lstStyle/>
          <a:p>
            <a:pPr algn="ctr"/>
            <a:r>
              <a:rPr lang="en-US" sz="4800" dirty="0">
                <a:latin typeface="Modern Love" panose="04090805081005020601" pitchFamily="82" charset="0"/>
              </a:rPr>
              <a:t>What does a successful transition look like?</a:t>
            </a:r>
            <a:endParaRPr lang="en-GB" sz="48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509939"/>
            <a:ext cx="10853928" cy="35238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24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1F300A06-51AF-4861-9F66-DDC1FBDE2395}"/>
              </a:ext>
            </a:extLst>
          </p:cNvPr>
          <p:cNvSpPr txBox="1">
            <a:spLocks/>
          </p:cNvSpPr>
          <p:nvPr/>
        </p:nvSpPr>
        <p:spPr>
          <a:xfrm>
            <a:off x="669036" y="2240265"/>
            <a:ext cx="7926977" cy="40631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dirty="0">
                <a:latin typeface="Calibri" panose="020F0502020204030204" pitchFamily="34" charset="0"/>
                <a:cs typeface="Calibri" panose="020F0502020204030204" pitchFamily="34" charset="0"/>
              </a:rPr>
              <a:t>Research shows that the signs of a </a:t>
            </a:r>
            <a:r>
              <a:rPr lang="en-US" sz="3200" b="1" dirty="0">
                <a:latin typeface="Calibri" panose="020F0502020204030204" pitchFamily="34" charset="0"/>
                <a:cs typeface="Calibri" panose="020F0502020204030204" pitchFamily="34" charset="0"/>
              </a:rPr>
              <a:t>successful transition </a:t>
            </a:r>
            <a:r>
              <a:rPr lang="en-US" sz="3200" dirty="0">
                <a:latin typeface="Calibri" panose="020F0502020204030204" pitchFamily="34" charset="0"/>
                <a:cs typeface="Calibri" panose="020F0502020204030204" pitchFamily="34" charset="0"/>
              </a:rPr>
              <a:t>are:</a:t>
            </a:r>
          </a:p>
          <a:p>
            <a:pPr>
              <a:lnSpc>
                <a:spcPct val="100000"/>
              </a:lnSpc>
            </a:pPr>
            <a:r>
              <a:rPr lang="en-US" sz="2600" dirty="0">
                <a:latin typeface="Calibri" panose="020F0502020204030204" pitchFamily="34" charset="0"/>
                <a:cs typeface="Calibri" panose="020F0502020204030204" pitchFamily="34" charset="0"/>
              </a:rPr>
              <a:t>Making new </a:t>
            </a:r>
            <a:r>
              <a:rPr lang="en-US" sz="2600" b="1" dirty="0">
                <a:latin typeface="Calibri" panose="020F0502020204030204" pitchFamily="34" charset="0"/>
                <a:cs typeface="Calibri" panose="020F0502020204030204" pitchFamily="34" charset="0"/>
              </a:rPr>
              <a:t>friendships</a:t>
            </a:r>
          </a:p>
          <a:p>
            <a:pPr>
              <a:lnSpc>
                <a:spcPct val="100000"/>
              </a:lnSpc>
            </a:pPr>
            <a:r>
              <a:rPr lang="en-US" sz="2600" dirty="0">
                <a:latin typeface="Calibri" panose="020F0502020204030204" pitchFamily="34" charset="0"/>
                <a:cs typeface="Calibri" panose="020F0502020204030204" pitchFamily="34" charset="0"/>
              </a:rPr>
              <a:t>Maintaining good </a:t>
            </a:r>
            <a:r>
              <a:rPr lang="en-US" sz="2600" b="1" dirty="0">
                <a:latin typeface="Calibri" panose="020F0502020204030204" pitchFamily="34" charset="0"/>
                <a:cs typeface="Calibri" panose="020F0502020204030204" pitchFamily="34" charset="0"/>
              </a:rPr>
              <a:t>self-esteem </a:t>
            </a:r>
            <a:r>
              <a:rPr lang="en-US" sz="2600" dirty="0">
                <a:latin typeface="Calibri" panose="020F0502020204030204" pitchFamily="34" charset="0"/>
                <a:cs typeface="Calibri" panose="020F0502020204030204" pitchFamily="34" charset="0"/>
              </a:rPr>
              <a:t>and </a:t>
            </a:r>
            <a:r>
              <a:rPr lang="en-US" sz="2600" b="1" dirty="0">
                <a:latin typeface="Calibri" panose="020F0502020204030204" pitchFamily="34" charset="0"/>
                <a:cs typeface="Calibri" panose="020F0502020204030204" pitchFamily="34" charset="0"/>
              </a:rPr>
              <a:t>confidence</a:t>
            </a:r>
          </a:p>
          <a:p>
            <a:pPr>
              <a:lnSpc>
                <a:spcPct val="100000"/>
              </a:lnSpc>
            </a:pPr>
            <a:r>
              <a:rPr lang="en-US" sz="2600" dirty="0">
                <a:latin typeface="Calibri" panose="020F0502020204030204" pitchFamily="34" charset="0"/>
                <a:cs typeface="Calibri" panose="020F0502020204030204" pitchFamily="34" charset="0"/>
              </a:rPr>
              <a:t>Showing an </a:t>
            </a:r>
            <a:r>
              <a:rPr lang="en-US" sz="2600" b="1" dirty="0">
                <a:latin typeface="Calibri" panose="020F0502020204030204" pitchFamily="34" charset="0"/>
                <a:cs typeface="Calibri" panose="020F0502020204030204" pitchFamily="34" charset="0"/>
              </a:rPr>
              <a:t>interest in the school </a:t>
            </a:r>
            <a:r>
              <a:rPr lang="en-US" sz="2600" dirty="0">
                <a:latin typeface="Calibri" panose="020F0502020204030204" pitchFamily="34" charset="0"/>
                <a:cs typeface="Calibri" panose="020F0502020204030204" pitchFamily="34" charset="0"/>
              </a:rPr>
              <a:t>and </a:t>
            </a:r>
            <a:r>
              <a:rPr lang="en-US" sz="2600" b="1" dirty="0">
                <a:latin typeface="Calibri" panose="020F0502020204030204" pitchFamily="34" charset="0"/>
                <a:cs typeface="Calibri" panose="020F0502020204030204" pitchFamily="34" charset="0"/>
              </a:rPr>
              <a:t>schoolwork</a:t>
            </a:r>
          </a:p>
          <a:p>
            <a:pPr>
              <a:lnSpc>
                <a:spcPct val="100000"/>
              </a:lnSpc>
            </a:pPr>
            <a:r>
              <a:rPr lang="en-US" sz="2600" dirty="0">
                <a:latin typeface="Calibri" panose="020F0502020204030204" pitchFamily="34" charset="0"/>
                <a:cs typeface="Calibri" panose="020F0502020204030204" pitchFamily="34" charset="0"/>
              </a:rPr>
              <a:t>Getting used to the new </a:t>
            </a:r>
            <a:r>
              <a:rPr lang="en-US" sz="2600" b="1" dirty="0">
                <a:latin typeface="Calibri" panose="020F0502020204030204" pitchFamily="34" charset="0"/>
                <a:cs typeface="Calibri" panose="020F0502020204030204" pitchFamily="34" charset="0"/>
              </a:rPr>
              <a:t>routines</a:t>
            </a:r>
            <a:r>
              <a:rPr lang="en-US" sz="2600" dirty="0">
                <a:latin typeface="Calibri" panose="020F0502020204030204" pitchFamily="34" charset="0"/>
                <a:cs typeface="Calibri" panose="020F0502020204030204" pitchFamily="34" charset="0"/>
              </a:rPr>
              <a:t> and school </a:t>
            </a:r>
            <a:r>
              <a:rPr lang="en-US" sz="2600" b="1" dirty="0" err="1">
                <a:latin typeface="Calibri" panose="020F0502020204030204" pitchFamily="34" charset="0"/>
                <a:cs typeface="Calibri" panose="020F0502020204030204" pitchFamily="34" charset="0"/>
              </a:rPr>
              <a:t>organisation</a:t>
            </a:r>
            <a:endParaRPr lang="en-US" sz="2600" b="1" dirty="0">
              <a:latin typeface="Calibri" panose="020F0502020204030204" pitchFamily="34" charset="0"/>
              <a:cs typeface="Calibri" panose="020F0502020204030204" pitchFamily="34" charset="0"/>
            </a:endParaRPr>
          </a:p>
          <a:p>
            <a:pPr>
              <a:lnSpc>
                <a:spcPct val="100000"/>
              </a:lnSpc>
            </a:pPr>
            <a:r>
              <a:rPr lang="en-US" sz="2600" dirty="0">
                <a:latin typeface="Calibri" panose="020F0502020204030204" pitchFamily="34" charset="0"/>
                <a:cs typeface="Calibri" panose="020F0502020204030204" pitchFamily="34" charset="0"/>
              </a:rPr>
              <a:t>Experiencing </a:t>
            </a:r>
            <a:r>
              <a:rPr lang="en-US" sz="2600" b="1" dirty="0">
                <a:latin typeface="Calibri" panose="020F0502020204030204" pitchFamily="34" charset="0"/>
                <a:cs typeface="Calibri" panose="020F0502020204030204" pitchFamily="34" charset="0"/>
              </a:rPr>
              <a:t>continuity in learning</a:t>
            </a:r>
          </a:p>
        </p:txBody>
      </p:sp>
      <p:pic>
        <p:nvPicPr>
          <p:cNvPr id="12" name="Picture 11">
            <a:extLst>
              <a:ext uri="{FF2B5EF4-FFF2-40B4-BE49-F238E27FC236}">
                <a16:creationId xmlns:a16="http://schemas.microsoft.com/office/drawing/2014/main" id="{8953E2FF-BC6E-45BA-81B4-D6DEA9D65A5C}"/>
              </a:ext>
            </a:extLst>
          </p:cNvPr>
          <p:cNvPicPr/>
          <p:nvPr/>
        </p:nvPicPr>
        <p:blipFill rotWithShape="1">
          <a:blip r:embed="rId4">
            <a:extLst>
              <a:ext uri="{28A0092B-C50C-407E-A947-70E740481C1C}">
                <a14:useLocalDpi xmlns:a14="http://schemas.microsoft.com/office/drawing/2010/main" val="0"/>
              </a:ext>
            </a:extLst>
          </a:blip>
          <a:srcRect l="33786" t="30040" r="51123" b="50142"/>
          <a:stretch/>
        </p:blipFill>
        <p:spPr bwMode="auto">
          <a:xfrm>
            <a:off x="8280962" y="3002936"/>
            <a:ext cx="3193234" cy="2305391"/>
          </a:xfrm>
          <a:prstGeom prst="rect">
            <a:avLst/>
          </a:prstGeom>
          <a:ln>
            <a:noFill/>
          </a:ln>
          <a:effectLst>
            <a:softEdge rad="127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0607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Transition Outcomes</a:t>
            </a:r>
            <a:endParaRPr lang="en-GB" sz="66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509939"/>
            <a:ext cx="10853928" cy="35238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24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1F300A06-51AF-4861-9F66-DDC1FBDE2395}"/>
              </a:ext>
            </a:extLst>
          </p:cNvPr>
          <p:cNvSpPr txBox="1">
            <a:spLocks/>
          </p:cNvSpPr>
          <p:nvPr/>
        </p:nvSpPr>
        <p:spPr>
          <a:xfrm>
            <a:off x="886587" y="2471940"/>
            <a:ext cx="5379339" cy="418312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cs typeface="Calibri" panose="020F0502020204030204" pitchFamily="34" charset="0"/>
              </a:rPr>
              <a:t>A </a:t>
            </a:r>
            <a:r>
              <a:rPr lang="en-US" b="1" dirty="0">
                <a:latin typeface="Calibri" panose="020F0502020204030204" pitchFamily="34" charset="0"/>
                <a:cs typeface="Calibri" panose="020F0502020204030204" pitchFamily="34" charset="0"/>
              </a:rPr>
              <a:t>positive transition </a:t>
            </a:r>
            <a:r>
              <a:rPr lang="en-US" dirty="0">
                <a:latin typeface="Calibri" panose="020F0502020204030204" pitchFamily="34" charset="0"/>
                <a:cs typeface="Calibri" panose="020F0502020204030204" pitchFamily="34" charset="0"/>
              </a:rPr>
              <a:t>can lead to:</a:t>
            </a:r>
          </a:p>
          <a:p>
            <a:pPr>
              <a:lnSpc>
                <a:spcPct val="100000"/>
              </a:lnSpc>
            </a:pPr>
            <a:r>
              <a:rPr lang="en-US" sz="2400" dirty="0">
                <a:latin typeface="Calibri" panose="020F0502020204030204" pitchFamily="34" charset="0"/>
                <a:cs typeface="Calibri" panose="020F0502020204030204" pitchFamily="34" charset="0"/>
              </a:rPr>
              <a:t>Increased friendships</a:t>
            </a:r>
          </a:p>
          <a:p>
            <a:pPr>
              <a:lnSpc>
                <a:spcPct val="100000"/>
              </a:lnSpc>
            </a:pPr>
            <a:r>
              <a:rPr lang="en-US" sz="2400" dirty="0">
                <a:latin typeface="Calibri" panose="020F0502020204030204" pitchFamily="34" charset="0"/>
                <a:cs typeface="Calibri" panose="020F0502020204030204" pitchFamily="34" charset="0"/>
              </a:rPr>
              <a:t>Positive self-esteem</a:t>
            </a:r>
          </a:p>
          <a:p>
            <a:pPr>
              <a:lnSpc>
                <a:spcPct val="100000"/>
              </a:lnSpc>
            </a:pPr>
            <a:r>
              <a:rPr lang="en-US" sz="2400" dirty="0">
                <a:latin typeface="Calibri" panose="020F0502020204030204" pitchFamily="34" charset="0"/>
                <a:cs typeface="Calibri" panose="020F0502020204030204" pitchFamily="34" charset="0"/>
              </a:rPr>
              <a:t>School motivated</a:t>
            </a:r>
          </a:p>
          <a:p>
            <a:pPr>
              <a:lnSpc>
                <a:spcPct val="100000"/>
              </a:lnSpc>
            </a:pPr>
            <a:r>
              <a:rPr lang="en-US" sz="2400" dirty="0">
                <a:latin typeface="Calibri" panose="020F0502020204030204" pitchFamily="34" charset="0"/>
                <a:cs typeface="Calibri" panose="020F0502020204030204" pitchFamily="34" charset="0"/>
              </a:rPr>
              <a:t>School interested</a:t>
            </a:r>
          </a:p>
          <a:p>
            <a:pPr>
              <a:lnSpc>
                <a:spcPct val="100000"/>
              </a:lnSpc>
            </a:pPr>
            <a:r>
              <a:rPr lang="en-US" sz="2400" dirty="0">
                <a:latin typeface="Calibri" panose="020F0502020204030204" pitchFamily="34" charset="0"/>
                <a:cs typeface="Calibri" panose="020F0502020204030204" pitchFamily="34" charset="0"/>
              </a:rPr>
              <a:t>Confidence building</a:t>
            </a:r>
          </a:p>
          <a:p>
            <a:pPr>
              <a:lnSpc>
                <a:spcPct val="100000"/>
              </a:lnSpc>
            </a:pPr>
            <a:r>
              <a:rPr lang="en-US" sz="2400" dirty="0">
                <a:latin typeface="Calibri" panose="020F0502020204030204" pitchFamily="34" charset="0"/>
                <a:cs typeface="Calibri" panose="020F0502020204030204" pitchFamily="34" charset="0"/>
              </a:rPr>
              <a:t>Adaptation to new routines</a:t>
            </a:r>
          </a:p>
          <a:p>
            <a:pPr>
              <a:lnSpc>
                <a:spcPct val="100000"/>
              </a:lnSpc>
            </a:pPr>
            <a:r>
              <a:rPr lang="en-US" sz="2400" dirty="0">
                <a:latin typeface="Calibri" panose="020F0502020204030204" pitchFamily="34" charset="0"/>
                <a:cs typeface="Calibri" panose="020F0502020204030204" pitchFamily="34" charset="0"/>
              </a:rPr>
              <a:t>Academic success at own level</a:t>
            </a:r>
          </a:p>
        </p:txBody>
      </p:sp>
      <p:sp>
        <p:nvSpPr>
          <p:cNvPr id="13" name="Content Placeholder 2">
            <a:extLst>
              <a:ext uri="{FF2B5EF4-FFF2-40B4-BE49-F238E27FC236}">
                <a16:creationId xmlns:a16="http://schemas.microsoft.com/office/drawing/2014/main" id="{0A6697C0-1198-45BA-A200-B5D81B426D9B}"/>
              </a:ext>
            </a:extLst>
          </p:cNvPr>
          <p:cNvSpPr txBox="1">
            <a:spLocks/>
          </p:cNvSpPr>
          <p:nvPr/>
        </p:nvSpPr>
        <p:spPr>
          <a:xfrm>
            <a:off x="6600444" y="2471940"/>
            <a:ext cx="5379339" cy="35238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cs typeface="Calibri" panose="020F0502020204030204" pitchFamily="34" charset="0"/>
              </a:rPr>
              <a:t>A </a:t>
            </a:r>
            <a:r>
              <a:rPr lang="en-US" b="1" dirty="0">
                <a:latin typeface="Calibri" panose="020F0502020204030204" pitchFamily="34" charset="0"/>
                <a:cs typeface="Calibri" panose="020F0502020204030204" pitchFamily="34" charset="0"/>
              </a:rPr>
              <a:t>negative transition </a:t>
            </a:r>
            <a:r>
              <a:rPr lang="en-US" dirty="0">
                <a:latin typeface="Calibri" panose="020F0502020204030204" pitchFamily="34" charset="0"/>
                <a:cs typeface="Calibri" panose="020F0502020204030204" pitchFamily="34" charset="0"/>
              </a:rPr>
              <a:t>can lead to:</a:t>
            </a:r>
          </a:p>
          <a:p>
            <a:pPr>
              <a:lnSpc>
                <a:spcPct val="100000"/>
              </a:lnSpc>
            </a:pPr>
            <a:r>
              <a:rPr lang="en-US" sz="2400" dirty="0">
                <a:latin typeface="Calibri" panose="020F0502020204030204" pitchFamily="34" charset="0"/>
                <a:cs typeface="Calibri" panose="020F0502020204030204" pitchFamily="34" charset="0"/>
              </a:rPr>
              <a:t>Depression</a:t>
            </a:r>
          </a:p>
          <a:p>
            <a:pPr>
              <a:lnSpc>
                <a:spcPct val="100000"/>
              </a:lnSpc>
            </a:pPr>
            <a:r>
              <a:rPr lang="en-US" sz="2400" dirty="0">
                <a:latin typeface="Calibri" panose="020F0502020204030204" pitchFamily="34" charset="0"/>
                <a:cs typeface="Calibri" panose="020F0502020204030204" pitchFamily="34" charset="0"/>
              </a:rPr>
              <a:t>Eating disorders</a:t>
            </a:r>
          </a:p>
          <a:p>
            <a:pPr>
              <a:lnSpc>
                <a:spcPct val="100000"/>
              </a:lnSpc>
            </a:pPr>
            <a:r>
              <a:rPr lang="en-US" sz="2400" dirty="0">
                <a:latin typeface="Calibri" panose="020F0502020204030204" pitchFamily="34" charset="0"/>
                <a:cs typeface="Calibri" panose="020F0502020204030204" pitchFamily="34" charset="0"/>
              </a:rPr>
              <a:t>Substance misuse</a:t>
            </a:r>
          </a:p>
          <a:p>
            <a:pPr>
              <a:lnSpc>
                <a:spcPct val="100000"/>
              </a:lnSpc>
            </a:pPr>
            <a:r>
              <a:rPr lang="en-US" sz="2400" dirty="0">
                <a:latin typeface="Calibri" panose="020F0502020204030204" pitchFamily="34" charset="0"/>
                <a:cs typeface="Calibri" panose="020F0502020204030204" pitchFamily="34" charset="0"/>
              </a:rPr>
              <a:t>Risky/anti-social </a:t>
            </a:r>
            <a:r>
              <a:rPr lang="en-US" sz="2400" dirty="0" err="1">
                <a:latin typeface="Calibri" panose="020F0502020204030204" pitchFamily="34" charset="0"/>
                <a:cs typeface="Calibri" panose="020F0502020204030204" pitchFamily="34" charset="0"/>
              </a:rPr>
              <a:t>behaviour</a:t>
            </a:r>
            <a:endParaRPr lang="en-US" sz="2400" dirty="0">
              <a:latin typeface="Calibri" panose="020F0502020204030204" pitchFamily="34" charset="0"/>
              <a:cs typeface="Calibri" panose="020F0502020204030204" pitchFamily="34" charset="0"/>
            </a:endParaRPr>
          </a:p>
          <a:p>
            <a:pPr>
              <a:lnSpc>
                <a:spcPct val="100000"/>
              </a:lnSpc>
            </a:pPr>
            <a:r>
              <a:rPr lang="en-US" sz="2400" dirty="0">
                <a:latin typeface="Calibri" panose="020F0502020204030204" pitchFamily="34" charset="0"/>
                <a:cs typeface="Calibri" panose="020F0502020204030204" pitchFamily="34" charset="0"/>
              </a:rPr>
              <a:t>Reduced academic achievement</a:t>
            </a:r>
          </a:p>
          <a:p>
            <a:pPr>
              <a:lnSpc>
                <a:spcPct val="100000"/>
              </a:lnSpc>
            </a:pPr>
            <a:r>
              <a:rPr lang="en-US" sz="2400" dirty="0">
                <a:latin typeface="Calibri" panose="020F0502020204030204" pitchFamily="34" charset="0"/>
                <a:cs typeface="Calibri" panose="020F0502020204030204" pitchFamily="34" charset="0"/>
              </a:rPr>
              <a:t>School refusal</a:t>
            </a:r>
          </a:p>
        </p:txBody>
      </p:sp>
    </p:spTree>
    <p:extLst>
      <p:ext uri="{BB962C8B-B14F-4D97-AF65-F5344CB8AC3E}">
        <p14:creationId xmlns:p14="http://schemas.microsoft.com/office/powerpoint/2010/main" val="207529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Transition</a:t>
            </a:r>
            <a:endParaRPr lang="en-GB" sz="66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509939"/>
            <a:ext cx="10853928" cy="35238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24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1F300A06-51AF-4861-9F66-DDC1FBDE2395}"/>
              </a:ext>
            </a:extLst>
          </p:cNvPr>
          <p:cNvSpPr txBox="1">
            <a:spLocks/>
          </p:cNvSpPr>
          <p:nvPr/>
        </p:nvSpPr>
        <p:spPr>
          <a:xfrm>
            <a:off x="838200" y="2466968"/>
            <a:ext cx="5157651" cy="35238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cs typeface="Calibri" panose="020F0502020204030204" pitchFamily="34" charset="0"/>
              </a:rPr>
              <a:t>What is </a:t>
            </a:r>
            <a:r>
              <a:rPr lang="en-US" b="1" dirty="0">
                <a:latin typeface="Calibri" panose="020F0502020204030204" pitchFamily="34" charset="0"/>
                <a:cs typeface="Calibri" panose="020F0502020204030204" pitchFamily="34" charset="0"/>
              </a:rPr>
              <a:t>important</a:t>
            </a:r>
            <a:r>
              <a:rPr lang="en-US" dirty="0">
                <a:latin typeface="Calibri" panose="020F0502020204030204" pitchFamily="34" charset="0"/>
                <a:cs typeface="Calibri" panose="020F0502020204030204" pitchFamily="34" charset="0"/>
              </a:rPr>
              <a:t> to young people:</a:t>
            </a:r>
          </a:p>
          <a:p>
            <a:pPr>
              <a:lnSpc>
                <a:spcPct val="100000"/>
              </a:lnSpc>
            </a:pPr>
            <a:r>
              <a:rPr lang="en-US" sz="2400" dirty="0">
                <a:latin typeface="Calibri" panose="020F0502020204030204" pitchFamily="34" charset="0"/>
                <a:cs typeface="Calibri" panose="020F0502020204030204" pitchFamily="34" charset="0"/>
              </a:rPr>
              <a:t>Will I be liked?</a:t>
            </a:r>
          </a:p>
          <a:p>
            <a:pPr>
              <a:lnSpc>
                <a:spcPct val="100000"/>
              </a:lnSpc>
            </a:pPr>
            <a:r>
              <a:rPr lang="en-US" sz="2400" dirty="0">
                <a:latin typeface="Calibri" panose="020F0502020204030204" pitchFamily="34" charset="0"/>
                <a:cs typeface="Calibri" panose="020F0502020204030204" pitchFamily="34" charset="0"/>
              </a:rPr>
              <a:t>Having friends and siblings at a different school or in a different class.</a:t>
            </a:r>
          </a:p>
          <a:p>
            <a:pPr>
              <a:lnSpc>
                <a:spcPct val="100000"/>
              </a:lnSpc>
            </a:pPr>
            <a:r>
              <a:rPr lang="en-US" sz="2400" dirty="0">
                <a:latin typeface="Calibri" panose="020F0502020204030204" pitchFamily="34" charset="0"/>
                <a:cs typeface="Calibri" panose="020F0502020204030204" pitchFamily="34" charset="0"/>
              </a:rPr>
              <a:t>The distance from school to home.</a:t>
            </a:r>
          </a:p>
          <a:p>
            <a:pPr>
              <a:lnSpc>
                <a:spcPct val="100000"/>
              </a:lnSpc>
            </a:pPr>
            <a:r>
              <a:rPr lang="en-US" sz="2400" dirty="0">
                <a:latin typeface="Calibri" panose="020F0502020204030204" pitchFamily="34" charset="0"/>
                <a:cs typeface="Calibri" panose="020F0502020204030204" pitchFamily="34" charset="0"/>
              </a:rPr>
              <a:t>What facilities/provisions the school has.</a:t>
            </a:r>
          </a:p>
        </p:txBody>
      </p:sp>
      <p:sp>
        <p:nvSpPr>
          <p:cNvPr id="13" name="Content Placeholder 2">
            <a:extLst>
              <a:ext uri="{FF2B5EF4-FFF2-40B4-BE49-F238E27FC236}">
                <a16:creationId xmlns:a16="http://schemas.microsoft.com/office/drawing/2014/main" id="{0A6697C0-1198-45BA-A200-B5D81B426D9B}"/>
              </a:ext>
            </a:extLst>
          </p:cNvPr>
          <p:cNvSpPr txBox="1">
            <a:spLocks/>
          </p:cNvSpPr>
          <p:nvPr/>
        </p:nvSpPr>
        <p:spPr>
          <a:xfrm>
            <a:off x="6834051" y="2466968"/>
            <a:ext cx="5546163" cy="413052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cs typeface="Calibri" panose="020F0502020204030204" pitchFamily="34" charset="0"/>
              </a:rPr>
              <a:t>What may </a:t>
            </a:r>
            <a:r>
              <a:rPr lang="en-US" b="1" dirty="0">
                <a:latin typeface="Calibri" panose="020F0502020204030204" pitchFamily="34" charset="0"/>
                <a:cs typeface="Calibri" panose="020F0502020204030204" pitchFamily="34" charset="0"/>
              </a:rPr>
              <a:t>worry</a:t>
            </a:r>
            <a:r>
              <a:rPr lang="en-US" dirty="0">
                <a:latin typeface="Calibri" panose="020F0502020204030204" pitchFamily="34" charset="0"/>
                <a:cs typeface="Calibri" panose="020F0502020204030204" pitchFamily="34" charset="0"/>
              </a:rPr>
              <a:t> young people:</a:t>
            </a:r>
          </a:p>
          <a:p>
            <a:pPr>
              <a:lnSpc>
                <a:spcPct val="100000"/>
              </a:lnSpc>
            </a:pPr>
            <a:r>
              <a:rPr lang="en-US" sz="2400" dirty="0">
                <a:latin typeface="Calibri" panose="020F0502020204030204" pitchFamily="34" charset="0"/>
                <a:cs typeface="Calibri" panose="020F0502020204030204" pitchFamily="34" charset="0"/>
              </a:rPr>
              <a:t>Leaving friends and teachers.</a:t>
            </a:r>
          </a:p>
          <a:p>
            <a:pPr>
              <a:lnSpc>
                <a:spcPct val="100000"/>
              </a:lnSpc>
            </a:pPr>
            <a:r>
              <a:rPr lang="en-US" sz="2400" dirty="0">
                <a:latin typeface="Calibri" panose="020F0502020204030204" pitchFamily="34" charset="0"/>
                <a:cs typeface="Calibri" panose="020F0502020204030204" pitchFamily="34" charset="0"/>
              </a:rPr>
              <a:t>Bullying</a:t>
            </a:r>
          </a:p>
          <a:p>
            <a:pPr>
              <a:lnSpc>
                <a:spcPct val="100000"/>
              </a:lnSpc>
            </a:pPr>
            <a:r>
              <a:rPr lang="en-US" sz="2400" dirty="0">
                <a:latin typeface="Calibri" panose="020F0502020204030204" pitchFamily="34" charset="0"/>
                <a:cs typeface="Calibri" panose="020F0502020204030204" pitchFamily="34" charset="0"/>
              </a:rPr>
              <a:t>Making new friends</a:t>
            </a:r>
          </a:p>
          <a:p>
            <a:pPr>
              <a:lnSpc>
                <a:spcPct val="100000"/>
              </a:lnSpc>
            </a:pPr>
            <a:r>
              <a:rPr lang="en-US" sz="2400" dirty="0">
                <a:latin typeface="Calibri" panose="020F0502020204030204" pitchFamily="34" charset="0"/>
                <a:cs typeface="Calibri" panose="020F0502020204030204" pitchFamily="34" charset="0"/>
              </a:rPr>
              <a:t>Getting lost</a:t>
            </a:r>
          </a:p>
          <a:p>
            <a:pPr>
              <a:lnSpc>
                <a:spcPct val="100000"/>
              </a:lnSpc>
            </a:pPr>
            <a:r>
              <a:rPr lang="en-US" sz="2400" dirty="0">
                <a:latin typeface="Calibri" panose="020F0502020204030204" pitchFamily="34" charset="0"/>
                <a:cs typeface="Calibri" panose="020F0502020204030204" pitchFamily="34" charset="0"/>
              </a:rPr>
              <a:t>Amount of homework</a:t>
            </a:r>
          </a:p>
          <a:p>
            <a:pPr>
              <a:lnSpc>
                <a:spcPct val="100000"/>
              </a:lnSpc>
            </a:pPr>
            <a:r>
              <a:rPr lang="en-US" sz="2400" dirty="0">
                <a:latin typeface="Calibri" panose="020F0502020204030204" pitchFamily="34" charset="0"/>
                <a:cs typeface="Calibri" panose="020F0502020204030204" pitchFamily="34" charset="0"/>
              </a:rPr>
              <a:t>Older and bigger children</a:t>
            </a:r>
          </a:p>
          <a:p>
            <a:pPr>
              <a:lnSpc>
                <a:spcPct val="100000"/>
              </a:lnSpc>
            </a:pPr>
            <a:r>
              <a:rPr lang="en-US" sz="2400" dirty="0">
                <a:latin typeface="Calibri" panose="020F0502020204030204" pitchFamily="34" charset="0"/>
                <a:cs typeface="Calibri" panose="020F0502020204030204" pitchFamily="34" charset="0"/>
              </a:rPr>
              <a:t>The school being bigger</a:t>
            </a:r>
          </a:p>
        </p:txBody>
      </p:sp>
    </p:spTree>
    <p:extLst>
      <p:ext uri="{BB962C8B-B14F-4D97-AF65-F5344CB8AC3E}">
        <p14:creationId xmlns:p14="http://schemas.microsoft.com/office/powerpoint/2010/main" val="228176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4800" dirty="0">
                <a:latin typeface="Modern Love" panose="04090805081005020601" pitchFamily="82" charset="0"/>
              </a:rPr>
              <a:t>How can you </a:t>
            </a:r>
            <a:r>
              <a:rPr lang="en-US" sz="4800">
                <a:latin typeface="Modern Love" panose="04090805081005020601" pitchFamily="82" charset="0"/>
              </a:rPr>
              <a:t>support transition?</a:t>
            </a:r>
            <a:endParaRPr lang="en-GB" sz="48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AE04DF63-0BE6-4AD1-B1BD-124B84D6D37B}"/>
              </a:ext>
            </a:extLst>
          </p:cNvPr>
          <p:cNvSpPr txBox="1">
            <a:spLocks/>
          </p:cNvSpPr>
          <p:nvPr/>
        </p:nvSpPr>
        <p:spPr>
          <a:xfrm>
            <a:off x="669036" y="2364539"/>
            <a:ext cx="10853927" cy="389301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latin typeface="Calibri" panose="020F0502020204030204" pitchFamily="34" charset="0"/>
                <a:cs typeface="Calibri" panose="020F0502020204030204" pitchFamily="34" charset="0"/>
              </a:rPr>
              <a:t>The Anna Freud Centre identified four ways for you to support your child through the transition to secondary school. They are:</a:t>
            </a:r>
          </a:p>
          <a:p>
            <a:pPr marL="0" indent="0">
              <a:lnSpc>
                <a:spcPct val="100000"/>
              </a:lnSpc>
              <a:buNone/>
            </a:pPr>
            <a:endParaRPr lang="en-US" sz="2400" dirty="0">
              <a:latin typeface="Calibri" panose="020F0502020204030204" pitchFamily="34" charset="0"/>
              <a:cs typeface="Calibri" panose="020F0502020204030204" pitchFamily="34" charset="0"/>
            </a:endParaRPr>
          </a:p>
          <a:p>
            <a:pPr marL="914400" lvl="1" indent="-457200">
              <a:lnSpc>
                <a:spcPct val="100000"/>
              </a:lnSpc>
              <a:buFont typeface="+mj-lt"/>
              <a:buAutoNum type="arabicPeriod"/>
            </a:pPr>
            <a:r>
              <a:rPr lang="en-US" sz="2800" dirty="0">
                <a:latin typeface="Calibri" panose="020F0502020204030204" pitchFamily="34" charset="0"/>
                <a:cs typeface="Calibri" panose="020F0502020204030204" pitchFamily="34" charset="0"/>
              </a:rPr>
              <a:t>Helping them to </a:t>
            </a:r>
            <a:r>
              <a:rPr lang="en-US" sz="2800" b="1" dirty="0">
                <a:latin typeface="Calibri" panose="020F0502020204030204" pitchFamily="34" charset="0"/>
                <a:cs typeface="Calibri" panose="020F0502020204030204" pitchFamily="34" charset="0"/>
              </a:rPr>
              <a:t>explore</a:t>
            </a:r>
            <a:r>
              <a:rPr lang="en-US" sz="2800" dirty="0">
                <a:latin typeface="Calibri" panose="020F0502020204030204" pitchFamily="34" charset="0"/>
                <a:cs typeface="Calibri" panose="020F0502020204030204" pitchFamily="34" charset="0"/>
              </a:rPr>
              <a:t> their feelings</a:t>
            </a:r>
          </a:p>
          <a:p>
            <a:pPr marL="914400" lvl="1" indent="-457200">
              <a:lnSpc>
                <a:spcPct val="100000"/>
              </a:lnSpc>
              <a:buFont typeface="+mj-lt"/>
              <a:buAutoNum type="arabicPeriod"/>
            </a:pPr>
            <a:r>
              <a:rPr lang="en-US" sz="2800" dirty="0">
                <a:latin typeface="Calibri" panose="020F0502020204030204" pitchFamily="34" charset="0"/>
                <a:cs typeface="Calibri" panose="020F0502020204030204" pitchFamily="34" charset="0"/>
              </a:rPr>
              <a:t>Helping them </a:t>
            </a:r>
            <a:r>
              <a:rPr lang="en-US" sz="2800" b="1" dirty="0">
                <a:latin typeface="Calibri" panose="020F0502020204030204" pitchFamily="34" charset="0"/>
                <a:cs typeface="Calibri" panose="020F0502020204030204" pitchFamily="34" charset="0"/>
              </a:rPr>
              <a:t>connect</a:t>
            </a:r>
            <a:r>
              <a:rPr lang="en-US" sz="2800" dirty="0">
                <a:latin typeface="Calibri" panose="020F0502020204030204" pitchFamily="34" charset="0"/>
                <a:cs typeface="Calibri" panose="020F0502020204030204" pitchFamily="34" charset="0"/>
              </a:rPr>
              <a:t> to their school</a:t>
            </a:r>
          </a:p>
          <a:p>
            <a:pPr marL="914400" lvl="1" indent="-457200">
              <a:lnSpc>
                <a:spcPct val="100000"/>
              </a:lnSpc>
              <a:buFont typeface="+mj-lt"/>
              <a:buAutoNum type="arabicPeriod"/>
            </a:pPr>
            <a:r>
              <a:rPr lang="en-US" sz="2800" b="1" dirty="0">
                <a:latin typeface="Calibri" panose="020F0502020204030204" pitchFamily="34" charset="0"/>
                <a:cs typeface="Calibri" panose="020F0502020204030204" pitchFamily="34" charset="0"/>
              </a:rPr>
              <a:t>Building friendships and relationships</a:t>
            </a:r>
          </a:p>
          <a:p>
            <a:pPr marL="914400" lvl="1" indent="-457200">
              <a:lnSpc>
                <a:spcPct val="100000"/>
              </a:lnSpc>
              <a:buFont typeface="+mj-lt"/>
              <a:buAutoNum type="arabicPeriod"/>
            </a:pPr>
            <a:r>
              <a:rPr lang="en-US" sz="2800" b="1" dirty="0">
                <a:latin typeface="Calibri" panose="020F0502020204030204" pitchFamily="34" charset="0"/>
                <a:cs typeface="Calibri" panose="020F0502020204030204" pitchFamily="34" charset="0"/>
              </a:rPr>
              <a:t>Empowering</a:t>
            </a:r>
            <a:r>
              <a:rPr lang="en-US" sz="2800" dirty="0">
                <a:latin typeface="Calibri" panose="020F0502020204030204" pitchFamily="34" charset="0"/>
                <a:cs typeface="Calibri" panose="020F0502020204030204" pitchFamily="34" charset="0"/>
              </a:rPr>
              <a:t> – by building their confidence and independence</a:t>
            </a:r>
          </a:p>
        </p:txBody>
      </p:sp>
    </p:spTree>
    <p:extLst>
      <p:ext uri="{BB962C8B-B14F-4D97-AF65-F5344CB8AC3E}">
        <p14:creationId xmlns:p14="http://schemas.microsoft.com/office/powerpoint/2010/main" val="1332646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1117032" y="371946"/>
            <a:ext cx="9954887" cy="1056115"/>
          </a:xfrm>
        </p:spPr>
        <p:txBody>
          <a:bodyPr>
            <a:noAutofit/>
          </a:bodyPr>
          <a:lstStyle/>
          <a:p>
            <a:pPr algn="ctr"/>
            <a:r>
              <a:rPr lang="en-US" sz="7200" dirty="0">
                <a:latin typeface="Modern Love" panose="04090805081005020601" pitchFamily="82" charset="0"/>
              </a:rPr>
              <a:t>Explore</a:t>
            </a:r>
            <a:endParaRPr lang="en-GB" sz="72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AE04DF63-0BE6-4AD1-B1BD-124B84D6D37B}"/>
              </a:ext>
            </a:extLst>
          </p:cNvPr>
          <p:cNvSpPr txBox="1">
            <a:spLocks/>
          </p:cNvSpPr>
          <p:nvPr/>
        </p:nvSpPr>
        <p:spPr>
          <a:xfrm>
            <a:off x="669036" y="2135847"/>
            <a:ext cx="7038050" cy="44965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latin typeface="Calibri" panose="020F0502020204030204" pitchFamily="34" charset="0"/>
                <a:cs typeface="Calibri" panose="020F0502020204030204" pitchFamily="34" charset="0"/>
              </a:rPr>
              <a:t>Help your child to explore their </a:t>
            </a:r>
            <a:r>
              <a:rPr lang="en-US" sz="2800" b="1" dirty="0">
                <a:latin typeface="Calibri" panose="020F0502020204030204" pitchFamily="34" charset="0"/>
                <a:cs typeface="Calibri" panose="020F0502020204030204" pitchFamily="34" charset="0"/>
              </a:rPr>
              <a:t>thoughts</a:t>
            </a:r>
            <a:r>
              <a:rPr lang="en-US" sz="2800" dirty="0">
                <a:latin typeface="Calibri" panose="020F0502020204030204" pitchFamily="34" charset="0"/>
                <a:cs typeface="Calibri" panose="020F0502020204030204" pitchFamily="34" charset="0"/>
              </a:rPr>
              <a:t> and know that they can </a:t>
            </a:r>
            <a:r>
              <a:rPr lang="en-US" sz="2800" b="1" dirty="0">
                <a:latin typeface="Calibri" panose="020F0502020204030204" pitchFamily="34" charset="0"/>
                <a:cs typeface="Calibri" panose="020F0502020204030204" pitchFamily="34" charset="0"/>
              </a:rPr>
              <a:t>talk about their feelings</a:t>
            </a:r>
          </a:p>
          <a:p>
            <a:pPr>
              <a:lnSpc>
                <a:spcPct val="100000"/>
              </a:lnSpc>
            </a:pPr>
            <a:r>
              <a:rPr lang="en-US" dirty="0">
                <a:latin typeface="Calibri" panose="020F0502020204030204" pitchFamily="34" charset="0"/>
                <a:cs typeface="Calibri" panose="020F0502020204030204" pitchFamily="34" charset="0"/>
              </a:rPr>
              <a:t>Mark the </a:t>
            </a:r>
            <a:r>
              <a:rPr lang="en-US" b="1" dirty="0">
                <a:latin typeface="Calibri" panose="020F0502020204030204" pitchFamily="34" charset="0"/>
                <a:cs typeface="Calibri" panose="020F0502020204030204" pitchFamily="34" charset="0"/>
              </a:rPr>
              <a:t>end to their primary school experience</a:t>
            </a:r>
          </a:p>
          <a:p>
            <a:pPr>
              <a:lnSpc>
                <a:spcPct val="100000"/>
              </a:lnSpc>
            </a:pPr>
            <a:r>
              <a:rPr lang="en-US" sz="2800" dirty="0">
                <a:latin typeface="Calibri" panose="020F0502020204030204" pitchFamily="34" charset="0"/>
                <a:cs typeface="Calibri" panose="020F0502020204030204" pitchFamily="34" charset="0"/>
              </a:rPr>
              <a:t>Keep </a:t>
            </a:r>
            <a:r>
              <a:rPr lang="en-US" sz="2800" b="1" dirty="0">
                <a:latin typeface="Calibri" panose="020F0502020204030204" pitchFamily="34" charset="0"/>
                <a:cs typeface="Calibri" panose="020F0502020204030204" pitchFamily="34" charset="0"/>
              </a:rPr>
              <a:t>talking</a:t>
            </a:r>
            <a:r>
              <a:rPr lang="en-US" sz="2800" dirty="0">
                <a:latin typeface="Calibri" panose="020F0502020204030204" pitchFamily="34" charset="0"/>
                <a:cs typeface="Calibri" panose="020F0502020204030204" pitchFamily="34" charset="0"/>
              </a:rPr>
              <a:t> to your child and allow them to </a:t>
            </a:r>
            <a:r>
              <a:rPr lang="en-US" sz="2800" b="1" dirty="0">
                <a:latin typeface="Calibri" panose="020F0502020204030204" pitchFamily="34" charset="0"/>
                <a:cs typeface="Calibri" panose="020F0502020204030204" pitchFamily="34" charset="0"/>
              </a:rPr>
              <a:t>ask any questions</a:t>
            </a:r>
            <a:r>
              <a:rPr lang="en-US" sz="2800" dirty="0">
                <a:latin typeface="Calibri" panose="020F0502020204030204" pitchFamily="34" charset="0"/>
                <a:cs typeface="Calibri" panose="020F0502020204030204" pitchFamily="34" charset="0"/>
              </a:rPr>
              <a:t>, talk about any </a:t>
            </a:r>
            <a:r>
              <a:rPr lang="en-US" sz="2800" b="1" dirty="0">
                <a:latin typeface="Calibri" panose="020F0502020204030204" pitchFamily="34" charset="0"/>
                <a:cs typeface="Calibri" panose="020F0502020204030204" pitchFamily="34" charset="0"/>
              </a:rPr>
              <a:t>worries</a:t>
            </a:r>
            <a:r>
              <a:rPr lang="en-US" sz="2800" dirty="0">
                <a:latin typeface="Calibri" panose="020F0502020204030204" pitchFamily="34" charset="0"/>
                <a:cs typeface="Calibri" panose="020F0502020204030204" pitchFamily="34" charset="0"/>
              </a:rPr>
              <a:t> they may have, any possible misunderstandings</a:t>
            </a:r>
          </a:p>
          <a:p>
            <a:pPr>
              <a:lnSpc>
                <a:spcPct val="100000"/>
              </a:lnSpc>
            </a:pPr>
            <a:r>
              <a:rPr lang="en-US" dirty="0">
                <a:latin typeface="Calibri" panose="020F0502020204030204" pitchFamily="34" charset="0"/>
                <a:cs typeface="Calibri" panose="020F0502020204030204" pitchFamily="34" charset="0"/>
              </a:rPr>
              <a:t>Discuss what they are </a:t>
            </a:r>
            <a:r>
              <a:rPr lang="en-US" b="1" dirty="0">
                <a:latin typeface="Calibri" panose="020F0502020204030204" pitchFamily="34" charset="0"/>
                <a:cs typeface="Calibri" panose="020F0502020204030204" pitchFamily="34" charset="0"/>
              </a:rPr>
              <a:t>looking forward to </a:t>
            </a:r>
            <a:r>
              <a:rPr lang="en-US" dirty="0">
                <a:latin typeface="Calibri" panose="020F0502020204030204" pitchFamily="34" charset="0"/>
                <a:cs typeface="Calibri" panose="020F0502020204030204" pitchFamily="34" charset="0"/>
              </a:rPr>
              <a:t>and what they are </a:t>
            </a:r>
            <a:r>
              <a:rPr lang="en-US" b="1" dirty="0">
                <a:latin typeface="Calibri" panose="020F0502020204030204" pitchFamily="34" charset="0"/>
                <a:cs typeface="Calibri" panose="020F0502020204030204" pitchFamily="34" charset="0"/>
              </a:rPr>
              <a:t>worried about </a:t>
            </a:r>
            <a:endParaRPr lang="en-US" dirty="0">
              <a:latin typeface="Calibri" panose="020F0502020204030204" pitchFamily="34" charset="0"/>
              <a:cs typeface="Calibri" panose="020F0502020204030204" pitchFamily="34" charset="0"/>
            </a:endParaRPr>
          </a:p>
        </p:txBody>
      </p:sp>
      <p:pic>
        <p:nvPicPr>
          <p:cNvPr id="1026" name="Picture 2" descr="Image result for talking cartoon">
            <a:extLst>
              <a:ext uri="{FF2B5EF4-FFF2-40B4-BE49-F238E27FC236}">
                <a16:creationId xmlns:a16="http://schemas.microsoft.com/office/drawing/2014/main" id="{22DA3E7E-098B-4719-A375-A281D23CF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262" y="3051365"/>
            <a:ext cx="3621702" cy="241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22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1117032" y="371946"/>
            <a:ext cx="9954887" cy="1056115"/>
          </a:xfrm>
        </p:spPr>
        <p:txBody>
          <a:bodyPr>
            <a:noAutofit/>
          </a:bodyPr>
          <a:lstStyle/>
          <a:p>
            <a:pPr algn="ctr"/>
            <a:r>
              <a:rPr lang="en-US" sz="7200" dirty="0">
                <a:latin typeface="Modern Love" panose="04090805081005020601" pitchFamily="82" charset="0"/>
              </a:rPr>
              <a:t>Connecting</a:t>
            </a:r>
            <a:endParaRPr lang="en-GB" sz="72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AE04DF63-0BE6-4AD1-B1BD-124B84D6D37B}"/>
              </a:ext>
            </a:extLst>
          </p:cNvPr>
          <p:cNvSpPr txBox="1">
            <a:spLocks/>
          </p:cNvSpPr>
          <p:nvPr/>
        </p:nvSpPr>
        <p:spPr>
          <a:xfrm>
            <a:off x="4598127" y="2167042"/>
            <a:ext cx="6924837" cy="47201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latin typeface="Calibri" panose="020F0502020204030204" pitchFamily="34" charset="0"/>
                <a:cs typeface="Calibri" panose="020F0502020204030204" pitchFamily="34" charset="0"/>
              </a:rPr>
              <a:t>Help your child to start </a:t>
            </a:r>
            <a:r>
              <a:rPr lang="en-US" b="1" dirty="0">
                <a:latin typeface="Calibri" panose="020F0502020204030204" pitchFamily="34" charset="0"/>
                <a:cs typeface="Calibri" panose="020F0502020204030204" pitchFamily="34" charset="0"/>
              </a:rPr>
              <a:t>connecting</a:t>
            </a:r>
            <a:r>
              <a:rPr lang="en-US" dirty="0">
                <a:latin typeface="Calibri" panose="020F0502020204030204" pitchFamily="34" charset="0"/>
                <a:cs typeface="Calibri" panose="020F0502020204030204" pitchFamily="34" charset="0"/>
              </a:rPr>
              <a:t> with their new school </a:t>
            </a:r>
          </a:p>
          <a:p>
            <a:pPr>
              <a:lnSpc>
                <a:spcPct val="100000"/>
              </a:lnSpc>
            </a:pPr>
            <a:r>
              <a:rPr lang="en-US" dirty="0">
                <a:latin typeface="Calibri" panose="020F0502020204030204" pitchFamily="34" charset="0"/>
                <a:cs typeface="Calibri" panose="020F0502020204030204" pitchFamily="34" charset="0"/>
              </a:rPr>
              <a:t>Meet </a:t>
            </a:r>
            <a:r>
              <a:rPr lang="en-US" b="1" dirty="0">
                <a:latin typeface="Calibri" panose="020F0502020204030204" pitchFamily="34" charset="0"/>
                <a:cs typeface="Calibri" panose="020F0502020204030204" pitchFamily="34" charset="0"/>
              </a:rPr>
              <a:t>key members of staff </a:t>
            </a:r>
            <a:r>
              <a:rPr lang="en-US" dirty="0">
                <a:latin typeface="Calibri" panose="020F0502020204030204" pitchFamily="34" charset="0"/>
                <a:cs typeface="Calibri" panose="020F0502020204030204" pitchFamily="34" charset="0"/>
              </a:rPr>
              <a:t>if possible and know how best to </a:t>
            </a:r>
            <a:r>
              <a:rPr lang="en-US" b="1" dirty="0">
                <a:latin typeface="Calibri" panose="020F0502020204030204" pitchFamily="34" charset="0"/>
                <a:cs typeface="Calibri" panose="020F0502020204030204" pitchFamily="34" charset="0"/>
              </a:rPr>
              <a:t>communicate</a:t>
            </a:r>
            <a:r>
              <a:rPr lang="en-US" dirty="0">
                <a:latin typeface="Calibri" panose="020F0502020204030204" pitchFamily="34" charset="0"/>
                <a:cs typeface="Calibri" panose="020F0502020204030204" pitchFamily="34" charset="0"/>
              </a:rPr>
              <a:t> with the school</a:t>
            </a:r>
          </a:p>
          <a:p>
            <a:pPr>
              <a:lnSpc>
                <a:spcPct val="100000"/>
              </a:lnSpc>
            </a:pPr>
            <a:r>
              <a:rPr lang="en-US" dirty="0">
                <a:latin typeface="Calibri" panose="020F0502020204030204" pitchFamily="34" charset="0"/>
                <a:cs typeface="Calibri" panose="020F0502020204030204" pitchFamily="34" charset="0"/>
              </a:rPr>
              <a:t>Help your child </a:t>
            </a:r>
            <a:r>
              <a:rPr lang="en-US" b="1" dirty="0">
                <a:latin typeface="Calibri" panose="020F0502020204030204" pitchFamily="34" charset="0"/>
                <a:cs typeface="Calibri" panose="020F0502020204030204" pitchFamily="34" charset="0"/>
              </a:rPr>
              <a:t>plan their journey </a:t>
            </a:r>
            <a:r>
              <a:rPr lang="en-US" dirty="0">
                <a:latin typeface="Calibri" panose="020F0502020204030204" pitchFamily="34" charset="0"/>
                <a:cs typeface="Calibri" panose="020F0502020204030204" pitchFamily="34" charset="0"/>
              </a:rPr>
              <a:t>to school and practice this with them if needed</a:t>
            </a:r>
          </a:p>
          <a:p>
            <a:pPr>
              <a:lnSpc>
                <a:spcPct val="100000"/>
              </a:lnSpc>
            </a:pPr>
            <a:r>
              <a:rPr lang="en-US" dirty="0">
                <a:latin typeface="Calibri" panose="020F0502020204030204" pitchFamily="34" charset="0"/>
                <a:cs typeface="Calibri" panose="020F0502020204030204" pitchFamily="34" charset="0"/>
              </a:rPr>
              <a:t>If your child is struggling with their new school (after a few weeks), then </a:t>
            </a:r>
            <a:r>
              <a:rPr lang="en-US" b="1" dirty="0">
                <a:latin typeface="Calibri" panose="020F0502020204030204" pitchFamily="34" charset="0"/>
                <a:cs typeface="Calibri" panose="020F0502020204030204" pitchFamily="34" charset="0"/>
              </a:rPr>
              <a:t>get in touch with the school to discuss this</a:t>
            </a:r>
          </a:p>
        </p:txBody>
      </p:sp>
      <p:pic>
        <p:nvPicPr>
          <p:cNvPr id="2050" name="Picture 2" descr="Image result for connecting cartoon">
            <a:extLst>
              <a:ext uri="{FF2B5EF4-FFF2-40B4-BE49-F238E27FC236}">
                <a16:creationId xmlns:a16="http://schemas.microsoft.com/office/drawing/2014/main" id="{890EB9D0-9A2E-4B60-89ED-9FCE18ED2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70" y="2351572"/>
            <a:ext cx="3824587" cy="385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9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1117032" y="371946"/>
            <a:ext cx="9954887" cy="1056115"/>
          </a:xfrm>
        </p:spPr>
        <p:txBody>
          <a:bodyPr>
            <a:noAutofit/>
          </a:bodyPr>
          <a:lstStyle/>
          <a:p>
            <a:pPr algn="ctr"/>
            <a:r>
              <a:rPr lang="en-US" dirty="0">
                <a:latin typeface="Modern Love" panose="04090805081005020601" pitchFamily="82" charset="0"/>
              </a:rPr>
              <a:t>Building friendships and relationships</a:t>
            </a:r>
            <a:endParaRPr lang="en-GB"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AE04DF63-0BE6-4AD1-B1BD-124B84D6D37B}"/>
              </a:ext>
            </a:extLst>
          </p:cNvPr>
          <p:cNvSpPr txBox="1">
            <a:spLocks/>
          </p:cNvSpPr>
          <p:nvPr/>
        </p:nvSpPr>
        <p:spPr>
          <a:xfrm>
            <a:off x="669036" y="2593042"/>
            <a:ext cx="6868233" cy="389301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latin typeface="Calibri" panose="020F0502020204030204" pitchFamily="34" charset="0"/>
                <a:cs typeface="Calibri" panose="020F0502020204030204" pitchFamily="34" charset="0"/>
              </a:rPr>
              <a:t>Help your child to start thinking about how to approach </a:t>
            </a:r>
            <a:r>
              <a:rPr lang="en-US" sz="2800" b="1" dirty="0">
                <a:latin typeface="Calibri" panose="020F0502020204030204" pitchFamily="34" charset="0"/>
                <a:cs typeface="Calibri" panose="020F0502020204030204" pitchFamily="34" charset="0"/>
              </a:rPr>
              <a:t>meeting new people </a:t>
            </a:r>
            <a:r>
              <a:rPr lang="en-US" sz="2800" dirty="0">
                <a:latin typeface="Calibri" panose="020F0502020204030204" pitchFamily="34" charset="0"/>
                <a:cs typeface="Calibri" panose="020F0502020204030204" pitchFamily="34" charset="0"/>
              </a:rPr>
              <a:t>and how to </a:t>
            </a:r>
            <a:r>
              <a:rPr lang="en-US" sz="2800" b="1" dirty="0">
                <a:latin typeface="Calibri" panose="020F0502020204030204" pitchFamily="34" charset="0"/>
                <a:cs typeface="Calibri" panose="020F0502020204030204" pitchFamily="34" charset="0"/>
              </a:rPr>
              <a:t>start a conversation </a:t>
            </a:r>
            <a:r>
              <a:rPr lang="en-US" sz="2800" dirty="0">
                <a:latin typeface="Calibri" panose="020F0502020204030204" pitchFamily="34" charset="0"/>
                <a:cs typeface="Calibri" panose="020F0502020204030204" pitchFamily="34" charset="0"/>
              </a:rPr>
              <a:t>with them</a:t>
            </a:r>
          </a:p>
          <a:p>
            <a:pPr>
              <a:lnSpc>
                <a:spcPct val="100000"/>
              </a:lnSpc>
            </a:pPr>
            <a:r>
              <a:rPr lang="en-US" dirty="0">
                <a:latin typeface="Calibri" panose="020F0502020204030204" pitchFamily="34" charset="0"/>
                <a:cs typeface="Calibri" panose="020F0502020204030204" pitchFamily="34" charset="0"/>
              </a:rPr>
              <a:t>It can be helpful to encourage them to join some </a:t>
            </a:r>
            <a:r>
              <a:rPr lang="en-US" b="1" dirty="0">
                <a:latin typeface="Calibri" panose="020F0502020204030204" pitchFamily="34" charset="0"/>
                <a:cs typeface="Calibri" panose="020F0502020204030204" pitchFamily="34" charset="0"/>
              </a:rPr>
              <a:t>extracurricular activities</a:t>
            </a:r>
          </a:p>
          <a:p>
            <a:pPr>
              <a:lnSpc>
                <a:spcPct val="100000"/>
              </a:lnSpc>
            </a:pPr>
            <a:r>
              <a:rPr lang="en-US" sz="2800" dirty="0">
                <a:latin typeface="Calibri" panose="020F0502020204030204" pitchFamily="34" charset="0"/>
                <a:cs typeface="Calibri" panose="020F0502020204030204" pitchFamily="34" charset="0"/>
              </a:rPr>
              <a:t>If possible, consider </a:t>
            </a:r>
            <a:r>
              <a:rPr lang="en-US" sz="2800" b="1" dirty="0">
                <a:latin typeface="Calibri" panose="020F0502020204030204" pitchFamily="34" charset="0"/>
                <a:cs typeface="Calibri" panose="020F0502020204030204" pitchFamily="34" charset="0"/>
              </a:rPr>
              <a:t>planning activities </a:t>
            </a:r>
            <a:r>
              <a:rPr lang="en-US" sz="2800" dirty="0">
                <a:latin typeface="Calibri" panose="020F0502020204030204" pitchFamily="34" charset="0"/>
                <a:cs typeface="Calibri" panose="020F0502020204030204" pitchFamily="34" charset="0"/>
              </a:rPr>
              <a:t>over the summer to allow your child </a:t>
            </a:r>
            <a:r>
              <a:rPr lang="en-US" sz="2800" b="1" dirty="0">
                <a:latin typeface="Calibri" panose="020F0502020204030204" pitchFamily="34" charset="0"/>
                <a:cs typeface="Calibri" panose="020F0502020204030204" pitchFamily="34" charset="0"/>
              </a:rPr>
              <a:t>to meet up with others</a:t>
            </a:r>
          </a:p>
        </p:txBody>
      </p:sp>
      <p:pic>
        <p:nvPicPr>
          <p:cNvPr id="3074" name="Picture 2" descr="Image result for friends cartoon">
            <a:extLst>
              <a:ext uri="{FF2B5EF4-FFF2-40B4-BE49-F238E27FC236}">
                <a16:creationId xmlns:a16="http://schemas.microsoft.com/office/drawing/2014/main" id="{4276C87F-0A6B-4DCE-95D9-5574FE918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078" y="2643352"/>
            <a:ext cx="3430304" cy="326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1117032" y="371946"/>
            <a:ext cx="9954887" cy="1056115"/>
          </a:xfrm>
        </p:spPr>
        <p:txBody>
          <a:bodyPr>
            <a:noAutofit/>
          </a:bodyPr>
          <a:lstStyle/>
          <a:p>
            <a:pPr algn="ctr"/>
            <a:r>
              <a:rPr lang="en-US" sz="6600" dirty="0">
                <a:latin typeface="Modern Love" panose="04090805081005020601" pitchFamily="82" charset="0"/>
              </a:rPr>
              <a:t>Empowering</a:t>
            </a:r>
            <a:endParaRPr lang="en-GB" sz="66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AE04DF63-0BE6-4AD1-B1BD-124B84D6D37B}"/>
              </a:ext>
            </a:extLst>
          </p:cNvPr>
          <p:cNvSpPr txBox="1">
            <a:spLocks/>
          </p:cNvSpPr>
          <p:nvPr/>
        </p:nvSpPr>
        <p:spPr>
          <a:xfrm>
            <a:off x="4715691" y="2856123"/>
            <a:ext cx="6807273" cy="28262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dirty="0">
                <a:latin typeface="Calibri" panose="020F0502020204030204" pitchFamily="34" charset="0"/>
                <a:cs typeface="Calibri" panose="020F0502020204030204" pitchFamily="34" charset="0"/>
              </a:rPr>
              <a:t>Empower and support your child to start being more </a:t>
            </a:r>
            <a:r>
              <a:rPr lang="en-US" sz="3200" b="1" dirty="0">
                <a:latin typeface="Calibri" panose="020F0502020204030204" pitchFamily="34" charset="0"/>
                <a:cs typeface="Calibri" panose="020F0502020204030204" pitchFamily="34" charset="0"/>
              </a:rPr>
              <a:t>independent</a:t>
            </a:r>
            <a:r>
              <a:rPr lang="en-US" sz="3200" dirty="0">
                <a:latin typeface="Calibri" panose="020F0502020204030204" pitchFamily="34" charset="0"/>
                <a:cs typeface="Calibri" panose="020F0502020204030204" pitchFamily="34" charset="0"/>
              </a:rPr>
              <a:t> and to take on small </a:t>
            </a:r>
            <a:r>
              <a:rPr lang="en-US" sz="3200" b="1" dirty="0">
                <a:latin typeface="Calibri" panose="020F0502020204030204" pitchFamily="34" charset="0"/>
                <a:cs typeface="Calibri" panose="020F0502020204030204" pitchFamily="34" charset="0"/>
              </a:rPr>
              <a:t>responsibilities</a:t>
            </a:r>
            <a:r>
              <a:rPr lang="en-US" sz="3200" dirty="0">
                <a:latin typeface="Calibri" panose="020F0502020204030204" pitchFamily="34" charset="0"/>
                <a:cs typeface="Calibri" panose="020F0502020204030204" pitchFamily="34" charset="0"/>
              </a:rPr>
              <a:t> in the home to build their confidence and independence</a:t>
            </a:r>
          </a:p>
          <a:p>
            <a:pPr>
              <a:lnSpc>
                <a:spcPct val="100000"/>
              </a:lnSpc>
            </a:pPr>
            <a:r>
              <a:rPr lang="en-US" sz="3200" dirty="0">
                <a:latin typeface="Calibri" panose="020F0502020204030204" pitchFamily="34" charset="0"/>
                <a:cs typeface="Calibri" panose="020F0502020204030204" pitchFamily="34" charset="0"/>
              </a:rPr>
              <a:t>Give your child lots of </a:t>
            </a:r>
            <a:r>
              <a:rPr lang="en-US" sz="3200" b="1" dirty="0">
                <a:latin typeface="Calibri" panose="020F0502020204030204" pitchFamily="34" charset="0"/>
                <a:cs typeface="Calibri" panose="020F0502020204030204" pitchFamily="34" charset="0"/>
              </a:rPr>
              <a:t>praise</a:t>
            </a:r>
            <a:r>
              <a:rPr lang="en-US" sz="3200" dirty="0">
                <a:latin typeface="Calibri" panose="020F0502020204030204" pitchFamily="34" charset="0"/>
                <a:cs typeface="Calibri" panose="020F0502020204030204" pitchFamily="34" charset="0"/>
              </a:rPr>
              <a:t> and </a:t>
            </a:r>
            <a:r>
              <a:rPr lang="en-US" sz="3200" b="1" dirty="0">
                <a:latin typeface="Calibri" panose="020F0502020204030204" pitchFamily="34" charset="0"/>
                <a:cs typeface="Calibri" panose="020F0502020204030204" pitchFamily="34" charset="0"/>
              </a:rPr>
              <a:t>notice</a:t>
            </a:r>
            <a:r>
              <a:rPr lang="en-US" sz="3200" dirty="0">
                <a:latin typeface="Calibri" panose="020F0502020204030204" pitchFamily="34" charset="0"/>
                <a:cs typeface="Calibri" panose="020F0502020204030204" pitchFamily="34" charset="0"/>
              </a:rPr>
              <a:t> things that they are doing well</a:t>
            </a:r>
          </a:p>
        </p:txBody>
      </p:sp>
      <p:pic>
        <p:nvPicPr>
          <p:cNvPr id="4098" name="Picture 2" descr="Image result for confidence cartoon">
            <a:extLst>
              <a:ext uri="{FF2B5EF4-FFF2-40B4-BE49-F238E27FC236}">
                <a16:creationId xmlns:a16="http://schemas.microsoft.com/office/drawing/2014/main" id="{2F67D4EE-E14F-4BDF-BD01-C015BEC7A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3" y="2671633"/>
            <a:ext cx="362902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6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Introductions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558800" y="2055813"/>
            <a:ext cx="10515600" cy="4251960"/>
          </a:xfrm>
        </p:spPr>
        <p:txBody>
          <a:bodyPr>
            <a:normAutofit/>
          </a:bodyPr>
          <a:lstStyle/>
          <a:p>
            <a:pPr marL="0" indent="0">
              <a:buNone/>
            </a:pPr>
            <a:r>
              <a:rPr lang="en-US" dirty="0">
                <a:latin typeface="Calibri" panose="020F0502020204030204" pitchFamily="34" charset="0"/>
                <a:cs typeface="Calibri" panose="020F0502020204030204" pitchFamily="34" charset="0"/>
              </a:rPr>
              <a:t>Bex </a:t>
            </a:r>
            <a:r>
              <a:rPr lang="en-US" dirty="0" err="1">
                <a:latin typeface="Calibri" panose="020F0502020204030204" pitchFamily="34" charset="0"/>
                <a:cs typeface="Calibri" panose="020F0502020204030204" pitchFamily="34" charset="0"/>
              </a:rPr>
              <a:t>Brooksbank</a:t>
            </a:r>
            <a:r>
              <a:rPr lang="en-US" dirty="0">
                <a:latin typeface="Calibri" panose="020F0502020204030204" pitchFamily="34" charset="0"/>
                <a:cs typeface="Calibri" panose="020F0502020204030204" pitchFamily="34" charset="0"/>
              </a:rPr>
              <a:t> – Clinician and Supervisor</a:t>
            </a:r>
          </a:p>
          <a:p>
            <a:pPr marL="0" indent="0">
              <a:buNone/>
            </a:pPr>
            <a:r>
              <a:rPr lang="en-US" dirty="0">
                <a:latin typeface="Calibri" panose="020F0502020204030204" pitchFamily="34" charset="0"/>
                <a:cs typeface="Calibri" panose="020F0502020204030204" pitchFamily="34" charset="0"/>
              </a:rPr>
              <a:t>Claire Tooth–  EMHP (Education Mental Health Practitioner)</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err="1">
                <a:latin typeface="Calibri" panose="020F0502020204030204" pitchFamily="34" charset="0"/>
                <a:cs typeface="Calibri" panose="020F0502020204030204" pitchFamily="34" charset="0"/>
              </a:rPr>
              <a:t>Calderdale</a:t>
            </a:r>
            <a:r>
              <a:rPr lang="en-US" dirty="0">
                <a:latin typeface="Calibri" panose="020F0502020204030204" pitchFamily="34" charset="0"/>
                <a:cs typeface="Calibri" panose="020F0502020204030204" pitchFamily="34" charset="0"/>
              </a:rPr>
              <a:t> Mental Health Support Team</a:t>
            </a:r>
          </a:p>
          <a:p>
            <a:pPr lvl="1"/>
            <a:r>
              <a:rPr lang="en-US" b="1" dirty="0">
                <a:latin typeface="Calibri" panose="020F0502020204030204" pitchFamily="34" charset="0"/>
                <a:cs typeface="Calibri" panose="020F0502020204030204" pitchFamily="34" charset="0"/>
              </a:rPr>
              <a:t>1:1 interventions </a:t>
            </a:r>
            <a:r>
              <a:rPr lang="en-US" dirty="0">
                <a:latin typeface="Calibri" panose="020F0502020204030204" pitchFamily="34" charset="0"/>
                <a:cs typeface="Calibri" panose="020F0502020204030204" pitchFamily="34" charset="0"/>
              </a:rPr>
              <a:t>for children and young people</a:t>
            </a:r>
          </a:p>
          <a:p>
            <a:pPr lvl="1"/>
            <a:r>
              <a:rPr lang="en-US" b="1" dirty="0">
                <a:latin typeface="Calibri" panose="020F0502020204030204" pitchFamily="34" charset="0"/>
                <a:cs typeface="Calibri" panose="020F0502020204030204" pitchFamily="34" charset="0"/>
              </a:rPr>
              <a:t>Whole School Approach</a:t>
            </a:r>
            <a:r>
              <a:rPr lang="en-US" dirty="0">
                <a:latin typeface="Calibri" panose="020F0502020204030204" pitchFamily="34" charset="0"/>
                <a:cs typeface="Calibri" panose="020F0502020204030204" pitchFamily="34" charset="0"/>
              </a:rPr>
              <a:t> to support schools to work with children and families</a:t>
            </a:r>
          </a:p>
          <a:p>
            <a:pPr lvl="1"/>
            <a:r>
              <a:rPr lang="en-US" b="1" dirty="0">
                <a:latin typeface="Calibri" panose="020F0502020204030204" pitchFamily="34" charset="0"/>
                <a:cs typeface="Calibri" panose="020F0502020204030204" pitchFamily="34" charset="0"/>
              </a:rPr>
              <a:t>Advice</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signposting</a:t>
            </a:r>
            <a:r>
              <a:rPr lang="en-US" dirty="0">
                <a:latin typeface="Calibri" panose="020F0502020204030204" pitchFamily="34" charset="0"/>
                <a:cs typeface="Calibri" panose="020F0502020204030204" pitchFamily="34" charset="0"/>
              </a:rPr>
              <a:t> to other services</a:t>
            </a:r>
          </a:p>
          <a:p>
            <a:pPr lvl="1"/>
            <a:endParaRPr lang="en-US" dirty="0">
              <a:latin typeface="Calibri" panose="020F0502020204030204" pitchFamily="34" charset="0"/>
              <a:cs typeface="Calibri" panose="020F0502020204030204" pitchFamily="34" charset="0"/>
            </a:endParaRPr>
          </a:p>
        </p:txBody>
      </p:sp>
      <p:pic>
        <p:nvPicPr>
          <p:cNvPr id="6" name="Picture 1">
            <a:extLst>
              <a:ext uri="{FF2B5EF4-FFF2-40B4-BE49-F238E27FC236}">
                <a16:creationId xmlns:a16="http://schemas.microsoft.com/office/drawing/2014/main" id="{E9CA9CC6-D52B-4D3E-B4DC-C4343DEED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61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600" dirty="0">
                <a:latin typeface="Modern Love" panose="04090805081005020601" pitchFamily="82" charset="0"/>
              </a:rPr>
              <a:t>Other tips…</a:t>
            </a:r>
            <a:endParaRPr lang="en-GB" sz="66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AE04DF63-0BE6-4AD1-B1BD-124B84D6D37B}"/>
              </a:ext>
            </a:extLst>
          </p:cNvPr>
          <p:cNvSpPr txBox="1">
            <a:spLocks/>
          </p:cNvSpPr>
          <p:nvPr/>
        </p:nvSpPr>
        <p:spPr>
          <a:xfrm>
            <a:off x="669036" y="2055813"/>
            <a:ext cx="10853927" cy="454562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latin typeface="Calibri" panose="020F0502020204030204" pitchFamily="34" charset="0"/>
                <a:cs typeface="Calibri" panose="020F0502020204030204" pitchFamily="34" charset="0"/>
              </a:rPr>
              <a:t>Share </a:t>
            </a:r>
            <a:r>
              <a:rPr lang="en-US" sz="2400" b="1" dirty="0">
                <a:latin typeface="Calibri" panose="020F0502020204030204" pitchFamily="34" charset="0"/>
                <a:cs typeface="Calibri" panose="020F0502020204030204" pitchFamily="34" charset="0"/>
              </a:rPr>
              <a:t>information</a:t>
            </a:r>
            <a:r>
              <a:rPr lang="en-US" sz="2400" dirty="0">
                <a:latin typeface="Calibri" panose="020F0502020204030204" pitchFamily="34" charset="0"/>
                <a:cs typeface="Calibri" panose="020F0502020204030204" pitchFamily="34" charset="0"/>
              </a:rPr>
              <a:t> about the change with the young person</a:t>
            </a:r>
          </a:p>
          <a:p>
            <a:pPr>
              <a:lnSpc>
                <a:spcPct val="100000"/>
              </a:lnSpc>
            </a:pPr>
            <a:r>
              <a:rPr lang="en-US" sz="2400" b="1" dirty="0" err="1">
                <a:latin typeface="Calibri" panose="020F0502020204030204" pitchFamily="34" charset="0"/>
                <a:cs typeface="Calibri" panose="020F0502020204030204" pitchFamily="34" charset="0"/>
              </a:rPr>
              <a:t>Organise</a:t>
            </a:r>
            <a:r>
              <a:rPr lang="en-US" sz="2400" b="1" dirty="0">
                <a:latin typeface="Calibri" panose="020F0502020204030204" pitchFamily="34" charset="0"/>
                <a:cs typeface="Calibri" panose="020F0502020204030204" pitchFamily="34" charset="0"/>
              </a:rPr>
              <a:t>/attend visits</a:t>
            </a:r>
          </a:p>
          <a:p>
            <a:pPr>
              <a:lnSpc>
                <a:spcPct val="100000"/>
              </a:lnSpc>
            </a:pPr>
            <a:r>
              <a:rPr lang="en-US" sz="2400" dirty="0">
                <a:latin typeface="Calibri" panose="020F0502020204030204" pitchFamily="34" charset="0"/>
                <a:cs typeface="Calibri" panose="020F0502020204030204" pitchFamily="34" charset="0"/>
              </a:rPr>
              <a:t>Allow </a:t>
            </a:r>
            <a:r>
              <a:rPr lang="en-US" sz="2400" b="1" dirty="0">
                <a:latin typeface="Calibri" panose="020F0502020204030204" pitchFamily="34" charset="0"/>
                <a:cs typeface="Calibri" panose="020F0502020204030204" pitchFamily="34" charset="0"/>
              </a:rPr>
              <a:t>time to discuss </a:t>
            </a:r>
            <a:r>
              <a:rPr lang="en-US" sz="2400" dirty="0">
                <a:latin typeface="Calibri" panose="020F0502020204030204" pitchFamily="34" charset="0"/>
                <a:cs typeface="Calibri" panose="020F0502020204030204" pitchFamily="34" charset="0"/>
              </a:rPr>
              <a:t>worries</a:t>
            </a:r>
          </a:p>
          <a:p>
            <a:pPr>
              <a:lnSpc>
                <a:spcPct val="100000"/>
              </a:lnSpc>
            </a:pPr>
            <a:r>
              <a:rPr lang="en-US" sz="2400" dirty="0">
                <a:latin typeface="Calibri" panose="020F0502020204030204" pitchFamily="34" charset="0"/>
                <a:cs typeface="Calibri" panose="020F0502020204030204" pitchFamily="34" charset="0"/>
              </a:rPr>
              <a:t>Encourage your child </a:t>
            </a:r>
            <a:r>
              <a:rPr lang="en-US" sz="2400" b="1" dirty="0">
                <a:latin typeface="Calibri" panose="020F0502020204030204" pitchFamily="34" charset="0"/>
                <a:cs typeface="Calibri" panose="020F0502020204030204" pitchFamily="34" charset="0"/>
              </a:rPr>
              <a:t>to pack things/have a checklist</a:t>
            </a:r>
          </a:p>
          <a:p>
            <a:pPr>
              <a:lnSpc>
                <a:spcPct val="100000"/>
              </a:lnSpc>
            </a:pPr>
            <a:r>
              <a:rPr lang="en-US" sz="2400" dirty="0">
                <a:latin typeface="Calibri" panose="020F0502020204030204" pitchFamily="34" charset="0"/>
                <a:cs typeface="Calibri" panose="020F0502020204030204" pitchFamily="34" charset="0"/>
              </a:rPr>
              <a:t>Consider the young person’s </a:t>
            </a:r>
            <a:r>
              <a:rPr lang="en-US" sz="2400" b="1" dirty="0">
                <a:latin typeface="Calibri" panose="020F0502020204030204" pitchFamily="34" charset="0"/>
                <a:cs typeface="Calibri" panose="020F0502020204030204" pitchFamily="34" charset="0"/>
              </a:rPr>
              <a:t>self-esteem</a:t>
            </a:r>
          </a:p>
          <a:p>
            <a:pPr>
              <a:lnSpc>
                <a:spcPct val="100000"/>
              </a:lnSpc>
            </a:pPr>
            <a:r>
              <a:rPr lang="en-US" sz="2400" b="1" dirty="0">
                <a:latin typeface="Calibri" panose="020F0502020204030204" pitchFamily="34" charset="0"/>
                <a:cs typeface="Calibri" panose="020F0502020204030204" pitchFamily="34" charset="0"/>
              </a:rPr>
              <a:t>Plan</a:t>
            </a:r>
            <a:r>
              <a:rPr lang="en-US" sz="2400" dirty="0">
                <a:latin typeface="Calibri" panose="020F0502020204030204" pitchFamily="34" charset="0"/>
                <a:cs typeface="Calibri" panose="020F0502020204030204" pitchFamily="34" charset="0"/>
              </a:rPr>
              <a:t> the first days/weeks together</a:t>
            </a:r>
          </a:p>
          <a:p>
            <a:pPr>
              <a:lnSpc>
                <a:spcPct val="100000"/>
              </a:lnSpc>
            </a:pPr>
            <a:r>
              <a:rPr lang="en-US" sz="2400" b="1" dirty="0">
                <a:latin typeface="Calibri" panose="020F0502020204030204" pitchFamily="34" charset="0"/>
                <a:cs typeface="Calibri" panose="020F0502020204030204" pitchFamily="34" charset="0"/>
              </a:rPr>
              <a:t>Involve them </a:t>
            </a:r>
            <a:r>
              <a:rPr lang="en-US" sz="2400" dirty="0">
                <a:latin typeface="Calibri" panose="020F0502020204030204" pitchFamily="34" charset="0"/>
                <a:cs typeface="Calibri" panose="020F0502020204030204" pitchFamily="34" charset="0"/>
              </a:rPr>
              <a:t>in the preparations for secondary school</a:t>
            </a:r>
          </a:p>
          <a:p>
            <a:pPr>
              <a:lnSpc>
                <a:spcPct val="100000"/>
              </a:lnSpc>
            </a:pPr>
            <a:r>
              <a:rPr lang="en-US" sz="2400" dirty="0">
                <a:latin typeface="Calibri" panose="020F0502020204030204" pitchFamily="34" charset="0"/>
                <a:cs typeface="Calibri" panose="020F0502020204030204" pitchFamily="34" charset="0"/>
              </a:rPr>
              <a:t>Be </a:t>
            </a:r>
            <a:r>
              <a:rPr lang="en-US" sz="2400" b="1" dirty="0">
                <a:latin typeface="Calibri" panose="020F0502020204030204" pitchFamily="34" charset="0"/>
                <a:cs typeface="Calibri" panose="020F0502020204030204" pitchFamily="34" charset="0"/>
              </a:rPr>
              <a:t>patient</a:t>
            </a:r>
            <a:r>
              <a:rPr lang="en-US" sz="2400" dirty="0">
                <a:latin typeface="Calibri" panose="020F0502020204030204" pitchFamily="34" charset="0"/>
                <a:cs typeface="Calibri" panose="020F0502020204030204" pitchFamily="34" charset="0"/>
              </a:rPr>
              <a:t>!</a:t>
            </a:r>
          </a:p>
          <a:p>
            <a:pPr>
              <a:lnSpc>
                <a:spcPct val="100000"/>
              </a:lnSpc>
            </a:pPr>
            <a:r>
              <a:rPr lang="en-US" sz="2400" dirty="0">
                <a:latin typeface="Calibri" panose="020F0502020204030204" pitchFamily="34" charset="0"/>
                <a:cs typeface="Calibri" panose="020F0502020204030204" pitchFamily="34" charset="0"/>
              </a:rPr>
              <a:t>Provide </a:t>
            </a:r>
            <a:r>
              <a:rPr lang="en-US" sz="2400" b="1" dirty="0">
                <a:latin typeface="Calibri" panose="020F0502020204030204" pitchFamily="34" charset="0"/>
                <a:cs typeface="Calibri" panose="020F0502020204030204" pitchFamily="34" charset="0"/>
              </a:rPr>
              <a:t>distractions</a:t>
            </a:r>
          </a:p>
        </p:txBody>
      </p:sp>
    </p:spTree>
    <p:extLst>
      <p:ext uri="{BB962C8B-B14F-4D97-AF65-F5344CB8AC3E}">
        <p14:creationId xmlns:p14="http://schemas.microsoft.com/office/powerpoint/2010/main" val="2331918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E8AA-26C8-449D-82D4-3A6A93F30BE9}"/>
              </a:ext>
            </a:extLst>
          </p:cNvPr>
          <p:cNvSpPr>
            <a:spLocks noGrp="1"/>
          </p:cNvSpPr>
          <p:nvPr>
            <p:ph type="title" idx="4294967295"/>
          </p:nvPr>
        </p:nvSpPr>
        <p:spPr>
          <a:xfrm>
            <a:off x="839787" y="1395412"/>
            <a:ext cx="10512425" cy="4067175"/>
          </a:xfrm>
        </p:spPr>
        <p:txBody>
          <a:bodyPr vert="horz" lIns="91440" tIns="45720" rIns="91440" bIns="45720" rtlCol="0" anchor="b">
            <a:normAutofit fontScale="90000"/>
          </a:bodyPr>
          <a:lstStyle/>
          <a:p>
            <a:pPr algn="ctr"/>
            <a:r>
              <a:rPr lang="en-US" sz="9600" dirty="0">
                <a:latin typeface="Modern Love" panose="04090805081005020601" pitchFamily="82" charset="0"/>
              </a:rPr>
              <a:t>Some resources for supporting the transition…</a:t>
            </a:r>
          </a:p>
        </p:txBody>
      </p:sp>
      <p:pic>
        <p:nvPicPr>
          <p:cNvPr id="7" name="Picture 1">
            <a:extLst>
              <a:ext uri="{FF2B5EF4-FFF2-40B4-BE49-F238E27FC236}">
                <a16:creationId xmlns:a16="http://schemas.microsoft.com/office/drawing/2014/main" id="{7EEB7DD8-0D5B-4092-9376-34585E399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56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739128" y="817563"/>
            <a:ext cx="4818888" cy="1476801"/>
          </a:xfrm>
        </p:spPr>
        <p:txBody>
          <a:bodyPr anchor="b">
            <a:normAutofit/>
          </a:bodyPr>
          <a:lstStyle/>
          <a:p>
            <a:pPr>
              <a:lnSpc>
                <a:spcPct val="90000"/>
              </a:lnSpc>
            </a:pPr>
            <a:r>
              <a:rPr lang="en-US" sz="6000" dirty="0">
                <a:latin typeface="Modern Love" panose="04090805081005020601" pitchFamily="82" charset="0"/>
              </a:rPr>
              <a:t>Action Plan</a:t>
            </a:r>
            <a:endParaRPr lang="en-GB" sz="6000" dirty="0">
              <a:latin typeface="Modern Love" panose="04090805081005020601" pitchFamily="82" charset="0"/>
            </a:endParaRPr>
          </a:p>
        </p:txBody>
      </p:sp>
      <p:sp>
        <p:nvSpPr>
          <p:cNvPr id="10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C05F"/>
          </a:solidFill>
          <a:ln w="38100" cap="rnd">
            <a:solidFill>
              <a:srgbClr val="FFC0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6478524" y="3111926"/>
            <a:ext cx="5340096" cy="3669994"/>
          </a:xfrm>
        </p:spPr>
        <p:txBody>
          <a:bodyPr anchor="t">
            <a:normAutofit/>
          </a:bodyPr>
          <a:lstStyle/>
          <a:p>
            <a:pPr marL="0" indent="0">
              <a:lnSpc>
                <a:spcPct val="100000"/>
              </a:lnSpc>
              <a:buNone/>
            </a:pPr>
            <a:r>
              <a:rPr lang="en-US" sz="2400" dirty="0">
                <a:latin typeface="Calibri" panose="020F0502020204030204" pitchFamily="34" charset="0"/>
                <a:cs typeface="Calibri" panose="020F0502020204030204" pitchFamily="34" charset="0"/>
              </a:rPr>
              <a:t>Agree on an </a:t>
            </a:r>
            <a:r>
              <a:rPr lang="en-US" sz="2400" b="1" dirty="0">
                <a:latin typeface="Calibri" panose="020F0502020204030204" pitchFamily="34" charset="0"/>
                <a:cs typeface="Calibri" panose="020F0502020204030204" pitchFamily="34" charset="0"/>
              </a:rPr>
              <a:t>action plan</a:t>
            </a:r>
            <a:r>
              <a:rPr lang="en-US" sz="2400" dirty="0">
                <a:latin typeface="Calibri" panose="020F0502020204030204" pitchFamily="34" charset="0"/>
                <a:cs typeface="Calibri" panose="020F0502020204030204" pitchFamily="34" charset="0"/>
              </a:rPr>
              <a:t>!</a:t>
            </a:r>
          </a:p>
          <a:p>
            <a:pPr marL="0" indent="0">
              <a:lnSpc>
                <a:spcPct val="100000"/>
              </a:lnSpc>
              <a:buNone/>
            </a:pPr>
            <a:endParaRPr lang="en-US" sz="2400" dirty="0">
              <a:latin typeface="Calibri" panose="020F0502020204030204" pitchFamily="34" charset="0"/>
              <a:cs typeface="Calibri" panose="020F0502020204030204" pitchFamily="34" charset="0"/>
            </a:endParaRPr>
          </a:p>
          <a:p>
            <a:pPr marL="0" indent="0">
              <a:lnSpc>
                <a:spcPct val="100000"/>
              </a:lnSpc>
              <a:buNone/>
            </a:pPr>
            <a:r>
              <a:rPr lang="en-US" sz="2400" dirty="0">
                <a:latin typeface="Calibri" panose="020F0502020204030204" pitchFamily="34" charset="0"/>
                <a:cs typeface="Calibri" panose="020F0502020204030204" pitchFamily="34" charset="0"/>
              </a:rPr>
              <a:t>Encourage your child to </a:t>
            </a:r>
            <a:r>
              <a:rPr lang="en-US" sz="2400" b="1" dirty="0">
                <a:latin typeface="Calibri" panose="020F0502020204030204" pitchFamily="34" charset="0"/>
                <a:cs typeface="Calibri" panose="020F0502020204030204" pitchFamily="34" charset="0"/>
              </a:rPr>
              <a:t>describe the worry</a:t>
            </a:r>
            <a:r>
              <a:rPr lang="en-US" sz="2400" dirty="0">
                <a:latin typeface="Calibri" panose="020F0502020204030204" pitchFamily="34" charset="0"/>
                <a:cs typeface="Calibri" panose="020F0502020204030204" pitchFamily="34" charset="0"/>
              </a:rPr>
              <a:t>, to identify </a:t>
            </a:r>
            <a:r>
              <a:rPr lang="en-US" sz="2400" b="1" dirty="0">
                <a:latin typeface="Calibri" panose="020F0502020204030204" pitchFamily="34" charset="0"/>
                <a:cs typeface="Calibri" panose="020F0502020204030204" pitchFamily="34" charset="0"/>
              </a:rPr>
              <a:t>who could help </a:t>
            </a:r>
            <a:r>
              <a:rPr lang="en-US" sz="2400" dirty="0">
                <a:latin typeface="Calibri" panose="020F0502020204030204" pitchFamily="34" charset="0"/>
                <a:cs typeface="Calibri" panose="020F0502020204030204" pitchFamily="34" charset="0"/>
              </a:rPr>
              <a:t>them with it, </a:t>
            </a:r>
            <a:r>
              <a:rPr lang="en-US" sz="2400" b="1" dirty="0">
                <a:latin typeface="Calibri" panose="020F0502020204030204" pitchFamily="34" charset="0"/>
                <a:cs typeface="Calibri" panose="020F0502020204030204" pitchFamily="34" charset="0"/>
              </a:rPr>
              <a:t>solutions</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coping strategies</a:t>
            </a:r>
            <a:r>
              <a:rPr lang="en-US" sz="2400" dirty="0">
                <a:latin typeface="Calibri" panose="020F0502020204030204" pitchFamily="34" charset="0"/>
                <a:cs typeface="Calibri" panose="020F0502020204030204" pitchFamily="34" charset="0"/>
              </a:rPr>
              <a:t>.</a:t>
            </a:r>
          </a:p>
          <a:p>
            <a:pPr marL="0" indent="0">
              <a:lnSpc>
                <a:spcPct val="100000"/>
              </a:lnSpc>
              <a:buNone/>
            </a:pPr>
            <a:endParaRPr lang="en-US" sz="2400"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08" name="Ink 10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08" name="Ink 10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pic>
        <p:nvPicPr>
          <p:cNvPr id="5" name="Picture 4">
            <a:extLst>
              <a:ext uri="{FF2B5EF4-FFF2-40B4-BE49-F238E27FC236}">
                <a16:creationId xmlns:a16="http://schemas.microsoft.com/office/drawing/2014/main" id="{F9B9FD56-83D3-49AF-8AB2-186AE5869873}"/>
              </a:ext>
            </a:extLst>
          </p:cNvPr>
          <p:cNvPicPr>
            <a:picLocks noChangeAspect="1"/>
          </p:cNvPicPr>
          <p:nvPr/>
        </p:nvPicPr>
        <p:blipFill>
          <a:blip r:embed="rId5"/>
          <a:stretch>
            <a:fillRect/>
          </a:stretch>
        </p:blipFill>
        <p:spPr>
          <a:xfrm rot="16030566">
            <a:off x="40717" y="1397985"/>
            <a:ext cx="5515355" cy="4062031"/>
          </a:xfrm>
          <a:prstGeom prst="rect">
            <a:avLst/>
          </a:prstGeom>
          <a:ln>
            <a:solidFill>
              <a:schemeClr val="tx1"/>
            </a:solidFill>
          </a:ln>
        </p:spPr>
      </p:pic>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29D3B647-B88E-4BDE-A43D-400747D31C8E}"/>
              </a:ext>
            </a:extLst>
          </p:cNvPr>
          <p:cNvSpPr txBox="1"/>
          <p:nvPr/>
        </p:nvSpPr>
        <p:spPr>
          <a:xfrm>
            <a:off x="0" y="6596390"/>
            <a:ext cx="7077075" cy="261610"/>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Taken</a:t>
            </a:r>
            <a:r>
              <a:rPr lang="en-US" sz="1100" dirty="0">
                <a:latin typeface="Calibri" panose="020F0502020204030204" pitchFamily="34" charset="0"/>
                <a:cs typeface="Calibri" panose="020F0502020204030204" pitchFamily="34" charset="0"/>
              </a:rPr>
              <a:t> from: </a:t>
            </a:r>
            <a:r>
              <a:rPr lang="en-GB" sz="1100" dirty="0">
                <a:latin typeface="Calibri" panose="020F0502020204030204" pitchFamily="34" charset="0"/>
                <a:cs typeface="Calibri" panose="020F0502020204030204" pitchFamily="34" charset="0"/>
                <a:hlinkClick r:id="rId7"/>
              </a:rPr>
              <a:t>rebuild-and-recover-anxiety-tools-for-parents.pdf (mentallyhealthyschools.org.uk)</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832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30936" y="618948"/>
            <a:ext cx="5122666" cy="1735696"/>
          </a:xfrm>
        </p:spPr>
        <p:txBody>
          <a:bodyPr anchor="b">
            <a:normAutofit/>
          </a:bodyPr>
          <a:lstStyle/>
          <a:p>
            <a:pPr>
              <a:lnSpc>
                <a:spcPct val="90000"/>
              </a:lnSpc>
            </a:pPr>
            <a:r>
              <a:rPr lang="en-US" dirty="0">
                <a:latin typeface="Modern Love" panose="04090805081005020601" pitchFamily="82" charset="0"/>
              </a:rPr>
              <a:t>Anxiety Thermometer</a:t>
            </a:r>
            <a:endParaRPr lang="en-GB" dirty="0">
              <a:latin typeface="Modern Love" panose="04090805081005020601" pitchFamily="82" charset="0"/>
            </a:endParaRPr>
          </a:p>
        </p:txBody>
      </p:sp>
      <p:sp>
        <p:nvSpPr>
          <p:cNvPr id="9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2DCEFE"/>
          </a:solidFill>
          <a:ln w="38100" cap="rnd">
            <a:solidFill>
              <a:srgbClr val="2DCEF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50866" y="2745583"/>
            <a:ext cx="5302736" cy="3493469"/>
          </a:xfrm>
        </p:spPr>
        <p:txBody>
          <a:bodyPr anchor="t">
            <a:normAutofit/>
          </a:bodyPr>
          <a:lstStyle/>
          <a:p>
            <a:pPr marL="0" indent="0">
              <a:lnSpc>
                <a:spcPct val="100000"/>
              </a:lnSpc>
              <a:buNone/>
            </a:pPr>
            <a:r>
              <a:rPr lang="en-US" sz="2400" dirty="0">
                <a:latin typeface="Calibri" panose="020F0502020204030204" pitchFamily="34" charset="0"/>
                <a:cs typeface="Calibri" panose="020F0502020204030204" pitchFamily="34" charset="0"/>
              </a:rPr>
              <a:t>All children are different and some children find it difficult to talk about their emotions, especially younger children. </a:t>
            </a:r>
          </a:p>
          <a:p>
            <a:pPr marL="0" indent="0">
              <a:lnSpc>
                <a:spcPct val="100000"/>
              </a:lnSpc>
              <a:buNone/>
            </a:pPr>
            <a:endParaRPr lang="en-US" sz="2400" dirty="0">
              <a:latin typeface="Calibri" panose="020F0502020204030204" pitchFamily="34" charset="0"/>
              <a:cs typeface="Calibri" panose="020F0502020204030204" pitchFamily="34" charset="0"/>
            </a:endParaRPr>
          </a:p>
          <a:p>
            <a:pPr marL="0" indent="0">
              <a:lnSpc>
                <a:spcPct val="100000"/>
              </a:lnSpc>
              <a:buNone/>
            </a:pPr>
            <a:r>
              <a:rPr lang="en-US" sz="2400" dirty="0">
                <a:latin typeface="Calibri" panose="020F0502020204030204" pitchFamily="34" charset="0"/>
                <a:cs typeface="Calibri" panose="020F0502020204030204" pitchFamily="34" charset="0"/>
              </a:rPr>
              <a:t>Use an </a:t>
            </a:r>
            <a:r>
              <a:rPr lang="en-US" sz="2400" b="1" dirty="0">
                <a:latin typeface="Calibri" panose="020F0502020204030204" pitchFamily="34" charset="0"/>
                <a:cs typeface="Calibri" panose="020F0502020204030204" pitchFamily="34" charset="0"/>
              </a:rPr>
              <a:t>anxiety thermometer </a:t>
            </a:r>
            <a:r>
              <a:rPr lang="en-US" sz="2400" dirty="0">
                <a:latin typeface="Calibri" panose="020F0502020204030204" pitchFamily="34" charset="0"/>
                <a:cs typeface="Calibri" panose="020F0502020204030204" pitchFamily="34" charset="0"/>
              </a:rPr>
              <a:t>with your child to help them to </a:t>
            </a:r>
            <a:r>
              <a:rPr lang="en-US" sz="2400" b="1" dirty="0">
                <a:latin typeface="Calibri" panose="020F0502020204030204" pitchFamily="34" charset="0"/>
                <a:cs typeface="Calibri" panose="020F0502020204030204" pitchFamily="34" charset="0"/>
              </a:rPr>
              <a:t>describe</a:t>
            </a:r>
            <a:r>
              <a:rPr lang="en-US" sz="2400" dirty="0">
                <a:latin typeface="Calibri" panose="020F0502020204030204" pitchFamily="34" charset="0"/>
                <a:cs typeface="Calibri" panose="020F0502020204030204" pitchFamily="34" charset="0"/>
              </a:rPr>
              <a:t> how they are feeling when they are anxious and to </a:t>
            </a:r>
            <a:r>
              <a:rPr lang="en-US" sz="2400" b="1" dirty="0">
                <a:latin typeface="Calibri" panose="020F0502020204030204" pitchFamily="34" charset="0"/>
                <a:cs typeface="Calibri" panose="020F0502020204030204" pitchFamily="34" charset="0"/>
              </a:rPr>
              <a:t>rate the intensity </a:t>
            </a:r>
            <a:r>
              <a:rPr lang="en-US" sz="2400" dirty="0">
                <a:latin typeface="Calibri" panose="020F0502020204030204" pitchFamily="34" charset="0"/>
                <a:cs typeface="Calibri" panose="020F0502020204030204" pitchFamily="34" charset="0"/>
              </a:rPr>
              <a:t>of the feeling.</a:t>
            </a:r>
          </a:p>
        </p:txBody>
      </p:sp>
      <mc:AlternateContent xmlns:mc="http://schemas.openxmlformats.org/markup-compatibility/2006" xmlns:p14="http://schemas.microsoft.com/office/powerpoint/2010/main">
        <mc:Choice Requires="p14">
          <p:contentPart p14:bwMode="auto" r:id="rId3">
            <p14:nvContentPartPr>
              <p14: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1792339-C1A9-4764-B4C1-B730E00B2043}"/>
              </a:ext>
            </a:extLst>
          </p:cNvPr>
          <p:cNvPicPr>
            <a:picLocks noChangeAspect="1"/>
          </p:cNvPicPr>
          <p:nvPr/>
        </p:nvPicPr>
        <p:blipFill>
          <a:blip r:embed="rId6"/>
          <a:stretch>
            <a:fillRect/>
          </a:stretch>
        </p:blipFill>
        <p:spPr>
          <a:xfrm>
            <a:off x="6257968" y="914590"/>
            <a:ext cx="4653631" cy="5507256"/>
          </a:xfrm>
          <a:prstGeom prst="rect">
            <a:avLst/>
          </a:prstGeom>
        </p:spPr>
      </p:pic>
      <p:sp>
        <p:nvSpPr>
          <p:cNvPr id="16" name="TextBox 15">
            <a:extLst>
              <a:ext uri="{FF2B5EF4-FFF2-40B4-BE49-F238E27FC236}">
                <a16:creationId xmlns:a16="http://schemas.microsoft.com/office/drawing/2014/main" id="{5ECDFAAD-F666-4873-A6DB-413A5B49CC39}"/>
              </a:ext>
            </a:extLst>
          </p:cNvPr>
          <p:cNvSpPr txBox="1"/>
          <p:nvPr/>
        </p:nvSpPr>
        <p:spPr>
          <a:xfrm>
            <a:off x="8235695" y="6601776"/>
            <a:ext cx="395630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Taken</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from: </a:t>
            </a: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Anxiety thermometer (mentallyhealthyschools.org.uk)</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97788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587862" y="181106"/>
            <a:ext cx="5452872" cy="1922041"/>
          </a:xfrm>
        </p:spPr>
        <p:txBody>
          <a:bodyPr anchor="b">
            <a:normAutofit/>
          </a:bodyPr>
          <a:lstStyle/>
          <a:p>
            <a:pPr>
              <a:lnSpc>
                <a:spcPct val="90000"/>
              </a:lnSpc>
            </a:pPr>
            <a:r>
              <a:rPr lang="en-US" sz="4400" dirty="0">
                <a:latin typeface="Modern Love" panose="04090805081005020601" pitchFamily="82" charset="0"/>
              </a:rPr>
              <a:t>Positives and Negatives of Change</a:t>
            </a:r>
            <a:endParaRPr lang="en-GB" sz="4400" dirty="0">
              <a:latin typeface="Modern Love" panose="04090805081005020601" pitchFamily="82" charset="0"/>
            </a:endParaRPr>
          </a:p>
        </p:txBody>
      </p:sp>
      <p:sp>
        <p:nvSpPr>
          <p:cNvPr id="10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ECE81"/>
          </a:solidFill>
          <a:ln w="38100" cap="rnd">
            <a:solidFill>
              <a:srgbClr val="FECE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6507891" y="2711050"/>
            <a:ext cx="5121779" cy="3550789"/>
          </a:xfrm>
        </p:spPr>
        <p:txBody>
          <a:bodyPr anchor="t">
            <a:normAutofit lnSpcReduction="10000"/>
          </a:bodyPr>
          <a:lstStyle/>
          <a:p>
            <a:pPr marL="0" indent="0">
              <a:lnSpc>
                <a:spcPct val="100000"/>
              </a:lnSpc>
              <a:buNone/>
            </a:pPr>
            <a:r>
              <a:rPr lang="en-US" sz="2400" dirty="0">
                <a:latin typeface="Calibri" panose="020F0502020204030204" pitchFamily="34" charset="0"/>
                <a:cs typeface="Calibri" panose="020F0502020204030204" pitchFamily="34" charset="0"/>
              </a:rPr>
              <a:t>Encourage your child to explore </a:t>
            </a:r>
            <a:r>
              <a:rPr lang="en-US" sz="2400" b="1" dirty="0">
                <a:latin typeface="Calibri" panose="020F0502020204030204" pitchFamily="34" charset="0"/>
                <a:cs typeface="Calibri" panose="020F0502020204030204" pitchFamily="34" charset="0"/>
              </a:rPr>
              <a:t>how they feel </a:t>
            </a:r>
            <a:r>
              <a:rPr lang="en-US" sz="2400" dirty="0">
                <a:latin typeface="Calibri" panose="020F0502020204030204" pitchFamily="34" charset="0"/>
                <a:cs typeface="Calibri" panose="020F0502020204030204" pitchFamily="34" charset="0"/>
              </a:rPr>
              <a:t>about the transition to high school.</a:t>
            </a:r>
          </a:p>
          <a:p>
            <a:pPr marL="0" indent="0">
              <a:lnSpc>
                <a:spcPct val="100000"/>
              </a:lnSpc>
              <a:buNone/>
            </a:pPr>
            <a:endParaRPr lang="en-US" sz="2400" dirty="0">
              <a:latin typeface="Calibri" panose="020F0502020204030204" pitchFamily="34" charset="0"/>
              <a:cs typeface="Calibri" panose="020F0502020204030204" pitchFamily="34" charset="0"/>
            </a:endParaRPr>
          </a:p>
          <a:p>
            <a:pPr marL="0" indent="0">
              <a:lnSpc>
                <a:spcPct val="100000"/>
              </a:lnSpc>
              <a:buNone/>
            </a:pPr>
            <a:r>
              <a:rPr lang="en-US" sz="2400" dirty="0">
                <a:latin typeface="Calibri" panose="020F0502020204030204" pitchFamily="34" charset="0"/>
                <a:cs typeface="Calibri" panose="020F0502020204030204" pitchFamily="34" charset="0"/>
              </a:rPr>
              <a:t>Discuss the upcoming change with them and ask them to identify the </a:t>
            </a:r>
            <a:r>
              <a:rPr lang="en-US" sz="2400" b="1" dirty="0">
                <a:latin typeface="Calibri" panose="020F0502020204030204" pitchFamily="34" charset="0"/>
                <a:cs typeface="Calibri" panose="020F0502020204030204" pitchFamily="34" charset="0"/>
              </a:rPr>
              <a:t>positives</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negatives</a:t>
            </a:r>
            <a:r>
              <a:rPr lang="en-US" sz="2400" dirty="0">
                <a:latin typeface="Calibri" panose="020F0502020204030204" pitchFamily="34" charset="0"/>
                <a:cs typeface="Calibri" panose="020F0502020204030204" pitchFamily="34" charset="0"/>
              </a:rPr>
              <a:t> of the change – hopefully the positives will outweigh the negatives!</a:t>
            </a:r>
          </a:p>
          <a:p>
            <a:pPr marL="0" indent="0">
              <a:lnSpc>
                <a:spcPct val="100000"/>
              </a:lnSpc>
              <a:buNone/>
            </a:pPr>
            <a:endParaRPr lang="en-US" sz="2400"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08" name="Ink 10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08" name="Ink 10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pic>
        <p:nvPicPr>
          <p:cNvPr id="5" name="Picture 4">
            <a:extLst>
              <a:ext uri="{FF2B5EF4-FFF2-40B4-BE49-F238E27FC236}">
                <a16:creationId xmlns:a16="http://schemas.microsoft.com/office/drawing/2014/main" id="{30D6F13E-A442-42BB-B84F-7D5EC48E3076}"/>
              </a:ext>
            </a:extLst>
          </p:cNvPr>
          <p:cNvPicPr>
            <a:picLocks noChangeAspect="1"/>
          </p:cNvPicPr>
          <p:nvPr/>
        </p:nvPicPr>
        <p:blipFill>
          <a:blip r:embed="rId5"/>
          <a:stretch>
            <a:fillRect/>
          </a:stretch>
        </p:blipFill>
        <p:spPr>
          <a:xfrm rot="21293632">
            <a:off x="587242" y="1853525"/>
            <a:ext cx="5360755" cy="3564903"/>
          </a:xfrm>
          <a:prstGeom prst="rect">
            <a:avLst/>
          </a:prstGeom>
          <a:ln>
            <a:solidFill>
              <a:schemeClr val="tx1"/>
            </a:solidFill>
          </a:ln>
        </p:spPr>
      </p:pic>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256B7CEA-803C-4EAB-86D1-8E2C774C4F6D}"/>
              </a:ext>
            </a:extLst>
          </p:cNvPr>
          <p:cNvSpPr txBox="1"/>
          <p:nvPr/>
        </p:nvSpPr>
        <p:spPr>
          <a:xfrm>
            <a:off x="0" y="6596390"/>
            <a:ext cx="526433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Taken</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from: </a:t>
            </a:r>
            <a:r>
              <a:rPr lang="en-GB" sz="1100" dirty="0">
                <a:latin typeface="Calibri" panose="020F0502020204030204" pitchFamily="34" charset="0"/>
                <a:cs typeface="Calibri" panose="020F0502020204030204" pitchFamily="34" charset="0"/>
                <a:hlinkClick r:id="rId7"/>
              </a:rPr>
              <a:t>What Are the Positives and Negatives of a Change? Worksheet (twinkl.com)</a:t>
            </a:r>
            <a:r>
              <a:rPr lang="en-GB" sz="1100" dirty="0">
                <a:latin typeface="Calibri" panose="020F0502020204030204" pitchFamily="34" charset="0"/>
                <a:cs typeface="Calibri" panose="020F0502020204030204" pitchFamily="34"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1991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452667" y="578130"/>
            <a:ext cx="5122666" cy="1735696"/>
          </a:xfrm>
        </p:spPr>
        <p:txBody>
          <a:bodyPr anchor="b">
            <a:normAutofit/>
          </a:bodyPr>
          <a:lstStyle/>
          <a:p>
            <a:pPr>
              <a:lnSpc>
                <a:spcPct val="90000"/>
              </a:lnSpc>
            </a:pPr>
            <a:r>
              <a:rPr lang="en-US" dirty="0">
                <a:latin typeface="Modern Love" panose="04090805081005020601" pitchFamily="82" charset="0"/>
              </a:rPr>
              <a:t>Self-Soothe Box</a:t>
            </a:r>
            <a:endParaRPr lang="en-GB" dirty="0">
              <a:latin typeface="Modern Love" panose="04090805081005020601" pitchFamily="82" charset="0"/>
            </a:endParaRPr>
          </a:p>
        </p:txBody>
      </p:sp>
      <p:sp>
        <p:nvSpPr>
          <p:cNvPr id="9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2DCEFE"/>
          </a:solidFill>
          <a:ln w="38100" cap="rnd">
            <a:solidFill>
              <a:srgbClr val="2DCEF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09574" y="2543941"/>
            <a:ext cx="5471125" cy="3818376"/>
          </a:xfrm>
        </p:spPr>
        <p:txBody>
          <a:bodyPr anchor="t">
            <a:noAutofit/>
          </a:bodyPr>
          <a:lstStyle/>
          <a:p>
            <a:pPr marL="0" indent="0">
              <a:lnSpc>
                <a:spcPct val="100000"/>
              </a:lnSpc>
              <a:buFont typeface="Arial" panose="020B0604020202020204" pitchFamily="34" charset="0"/>
              <a:buNone/>
            </a:pPr>
            <a:r>
              <a:rPr lang="en-US" sz="2000" dirty="0">
                <a:latin typeface="Calibri" panose="020F0502020204030204" pitchFamily="34" charset="0"/>
                <a:cs typeface="Calibri" panose="020F0502020204030204" pitchFamily="34" charset="0"/>
              </a:rPr>
              <a:t>A </a:t>
            </a:r>
            <a:r>
              <a:rPr lang="en-US" sz="2000" b="1" dirty="0">
                <a:latin typeface="Calibri" panose="020F0502020204030204" pitchFamily="34" charset="0"/>
                <a:cs typeface="Calibri" panose="020F0502020204030204" pitchFamily="34" charset="0"/>
              </a:rPr>
              <a:t>self-soothe box </a:t>
            </a:r>
            <a:r>
              <a:rPr lang="en-US" sz="2000" dirty="0">
                <a:latin typeface="Calibri" panose="020F0502020204030204" pitchFamily="34" charset="0"/>
                <a:cs typeface="Calibri" panose="020F0502020204030204" pitchFamily="34" charset="0"/>
              </a:rPr>
              <a:t>is a great toolkit, filled with things that </a:t>
            </a:r>
            <a:r>
              <a:rPr lang="en-US" sz="2000" b="1" dirty="0">
                <a:latin typeface="Calibri" panose="020F0502020204030204" pitchFamily="34" charset="0"/>
                <a:cs typeface="Calibri" panose="020F0502020204030204" pitchFamily="34" charset="0"/>
              </a:rPr>
              <a:t>ground</a:t>
            </a:r>
            <a:r>
              <a:rPr lang="en-US" sz="2000" dirty="0">
                <a:latin typeface="Calibri" panose="020F0502020204030204" pitchFamily="34" charset="0"/>
                <a:cs typeface="Calibri" panose="020F0502020204030204" pitchFamily="34" charset="0"/>
              </a:rPr>
              <a:t> and </a:t>
            </a:r>
            <a:r>
              <a:rPr lang="en-US" sz="2000" b="1" dirty="0">
                <a:latin typeface="Calibri" panose="020F0502020204030204" pitchFamily="34" charset="0"/>
                <a:cs typeface="Calibri" panose="020F0502020204030204" pitchFamily="34" charset="0"/>
              </a:rPr>
              <a:t>relax</a:t>
            </a:r>
            <a:r>
              <a:rPr lang="en-US" sz="2000" dirty="0">
                <a:latin typeface="Calibri" panose="020F0502020204030204" pitchFamily="34" charset="0"/>
                <a:cs typeface="Calibri" panose="020F0502020204030204" pitchFamily="34" charset="0"/>
              </a:rPr>
              <a:t> your child when things are tough. </a:t>
            </a:r>
          </a:p>
          <a:p>
            <a:pPr marL="0" indent="0">
              <a:lnSpc>
                <a:spcPct val="100000"/>
              </a:lnSpc>
              <a:buFont typeface="Arial" panose="020B0604020202020204" pitchFamily="34" charset="0"/>
              <a:buNone/>
            </a:pPr>
            <a:endParaRPr lang="en-US" sz="2000"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en-US" sz="2000" dirty="0">
                <a:latin typeface="Calibri" panose="020F0502020204030204" pitchFamily="34" charset="0"/>
                <a:cs typeface="Calibri" panose="020F0502020204030204" pitchFamily="34" charset="0"/>
              </a:rPr>
              <a:t>Support your child to find objects for all of the </a:t>
            </a:r>
            <a:r>
              <a:rPr lang="en-US" sz="2000" b="1" dirty="0">
                <a:latin typeface="Calibri" panose="020F0502020204030204" pitchFamily="34" charset="0"/>
                <a:cs typeface="Calibri" panose="020F0502020204030204" pitchFamily="34" charset="0"/>
              </a:rPr>
              <a:t>senses. </a:t>
            </a:r>
            <a:r>
              <a:rPr lang="en-US" sz="2000" dirty="0">
                <a:latin typeface="Calibri" panose="020F0502020204030204" pitchFamily="34" charset="0"/>
                <a:cs typeface="Calibri" panose="020F0502020204030204" pitchFamily="34" charset="0"/>
              </a:rPr>
              <a:t>Agree on where it will be kept, when it will be needed.</a:t>
            </a:r>
          </a:p>
          <a:p>
            <a:pPr marL="0" indent="0">
              <a:lnSpc>
                <a:spcPct val="100000"/>
              </a:lnSpc>
              <a:buFont typeface="Arial" panose="020B0604020202020204" pitchFamily="34" charset="0"/>
              <a:buNone/>
            </a:pPr>
            <a:endParaRPr lang="en-US" sz="2000" dirty="0">
              <a:latin typeface="Calibri" panose="020F0502020204030204" pitchFamily="34" charset="0"/>
              <a:cs typeface="Calibri" panose="020F0502020204030204" pitchFamily="34" charset="0"/>
            </a:endParaRPr>
          </a:p>
          <a:p>
            <a:pPr marL="0" indent="0">
              <a:lnSpc>
                <a:spcPct val="100000"/>
              </a:lnSpc>
              <a:buNone/>
            </a:pPr>
            <a:r>
              <a:rPr lang="en-US" sz="2000" dirty="0">
                <a:latin typeface="Calibri" panose="020F0502020204030204" pitchFamily="34" charset="0"/>
                <a:cs typeface="Calibri" panose="020F0502020204030204" pitchFamily="34" charset="0"/>
              </a:rPr>
              <a:t>For example: fidget toys, </a:t>
            </a:r>
            <a:r>
              <a:rPr lang="en-US" sz="2000" dirty="0" err="1">
                <a:latin typeface="Calibri" panose="020F0502020204030204" pitchFamily="34" charset="0"/>
                <a:cs typeface="Calibri" panose="020F0502020204030204" pitchFamily="34" charset="0"/>
              </a:rPr>
              <a:t>favourite</a:t>
            </a:r>
            <a:r>
              <a:rPr lang="en-US" sz="2000" dirty="0">
                <a:latin typeface="Calibri" panose="020F0502020204030204" pitchFamily="34" charset="0"/>
                <a:cs typeface="Calibri" panose="020F0502020204030204" pitchFamily="34" charset="0"/>
              </a:rPr>
              <a:t> sweets/chocolate, water bottle, mindful </a:t>
            </a:r>
            <a:r>
              <a:rPr lang="en-US" sz="2000" dirty="0" err="1">
                <a:latin typeface="Calibri" panose="020F0502020204030204" pitchFamily="34" charset="0"/>
                <a:cs typeface="Calibri" panose="020F0502020204030204" pitchFamily="34" charset="0"/>
              </a:rPr>
              <a:t>colouring</a:t>
            </a:r>
            <a:r>
              <a:rPr lang="en-US" sz="2000" dirty="0">
                <a:latin typeface="Calibri" panose="020F0502020204030204" pitchFamily="34" charset="0"/>
                <a:cs typeface="Calibri" panose="020F0502020204030204" pitchFamily="34" charset="0"/>
              </a:rPr>
              <a:t>, relaxing music, hand lotion, fluffy socks.</a:t>
            </a:r>
          </a:p>
          <a:p>
            <a:pPr marL="0" indent="0">
              <a:lnSpc>
                <a:spcPct val="100000"/>
              </a:lnSpc>
              <a:buNone/>
            </a:pPr>
            <a:endParaRPr lang="en-US" sz="2000"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4">
            <p14:nvContentPartPr>
              <p14: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5737403" y="1956150"/>
                <a:ext cx="36000" cy="32709"/>
              </a:xfrm>
              <a:prstGeom prst="rect">
                <a:avLst/>
              </a:prstGeom>
            </p:spPr>
          </p:pic>
        </mc:Fallback>
      </mc:AlternateContent>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nline Media 3" title="Hampshire CAMHS - Make Your Own Self Soothe Box">
            <a:hlinkClick r:id="" action="ppaction://media"/>
            <a:extLst>
              <a:ext uri="{FF2B5EF4-FFF2-40B4-BE49-F238E27FC236}">
                <a16:creationId xmlns:a16="http://schemas.microsoft.com/office/drawing/2014/main" id="{E960D93E-DD91-4D8D-8B9C-40C37591E81E}"/>
              </a:ext>
            </a:extLst>
          </p:cNvPr>
          <p:cNvPicPr>
            <a:picLocks noRot="1" noChangeAspect="1"/>
          </p:cNvPicPr>
          <p:nvPr>
            <a:videoFile r:link="rId1"/>
          </p:nvPr>
        </p:nvPicPr>
        <p:blipFill>
          <a:blip r:embed="rId7"/>
          <a:stretch>
            <a:fillRect/>
          </a:stretch>
        </p:blipFill>
        <p:spPr>
          <a:xfrm>
            <a:off x="5923792" y="2121409"/>
            <a:ext cx="5858634" cy="3310128"/>
          </a:xfrm>
          <a:prstGeom prst="rect">
            <a:avLst/>
          </a:prstGeom>
        </p:spPr>
      </p:pic>
    </p:spTree>
    <p:extLst>
      <p:ext uri="{BB962C8B-B14F-4D97-AF65-F5344CB8AC3E}">
        <p14:creationId xmlns:p14="http://schemas.microsoft.com/office/powerpoint/2010/main" val="157762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30936" y="639520"/>
            <a:ext cx="4406348" cy="1719072"/>
          </a:xfrm>
        </p:spPr>
        <p:txBody>
          <a:bodyPr anchor="b">
            <a:normAutofit/>
          </a:bodyPr>
          <a:lstStyle/>
          <a:p>
            <a:pPr>
              <a:lnSpc>
                <a:spcPct val="90000"/>
              </a:lnSpc>
            </a:pPr>
            <a:r>
              <a:rPr lang="en-US" dirty="0">
                <a:latin typeface="Modern Love" panose="04090805081005020601" pitchFamily="82" charset="0"/>
              </a:rPr>
              <a:t>Positive Thinking!</a:t>
            </a:r>
            <a:endParaRPr lang="en-GB" dirty="0">
              <a:latin typeface="Modern Love" panose="04090805081005020601" pitchFamily="82" charset="0"/>
            </a:endParaRPr>
          </a:p>
        </p:txBody>
      </p:sp>
      <p:sp>
        <p:nvSpPr>
          <p:cNvPr id="9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4457FF"/>
          </a:solidFill>
          <a:ln w="38100" cap="rnd">
            <a:solidFill>
              <a:srgbClr val="4457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95300" y="2807208"/>
            <a:ext cx="5031740" cy="3762248"/>
          </a:xfrm>
        </p:spPr>
        <p:txBody>
          <a:bodyPr anchor="t">
            <a:normAutofit fontScale="92500" lnSpcReduction="20000"/>
          </a:bodyPr>
          <a:lstStyle/>
          <a:p>
            <a:pPr marL="0" indent="0">
              <a:lnSpc>
                <a:spcPct val="100000"/>
              </a:lnSpc>
              <a:buFont typeface="Arial" panose="020B0604020202020204" pitchFamily="34" charset="0"/>
              <a:buNone/>
            </a:pPr>
            <a:r>
              <a:rPr lang="en-US" sz="1800" dirty="0">
                <a:latin typeface="Calibri" panose="020F0502020204030204" pitchFamily="34" charset="0"/>
                <a:cs typeface="Calibri" panose="020F0502020204030204" pitchFamily="34" charset="0"/>
              </a:rPr>
              <a:t>Encourage </a:t>
            </a:r>
            <a:r>
              <a:rPr lang="en-US" sz="1800" b="1" dirty="0">
                <a:latin typeface="Calibri" panose="020F0502020204030204" pitchFamily="34" charset="0"/>
                <a:cs typeface="Calibri" panose="020F0502020204030204" pitchFamily="34" charset="0"/>
              </a:rPr>
              <a:t>positive thinking</a:t>
            </a:r>
            <a:r>
              <a:rPr lang="en-US" sz="1800" dirty="0">
                <a:latin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endParaRPr lang="en-US" sz="1800"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en-US" sz="1800" dirty="0">
                <a:latin typeface="Calibri" panose="020F0502020204030204" pitchFamily="34" charset="0"/>
                <a:cs typeface="Calibri" panose="020F0502020204030204" pitchFamily="34" charset="0"/>
              </a:rPr>
              <a:t>When things are changing or we are worried about something, sometimes all we can see are the negatives and we can think of the worst case scenarios. Encourage your child to think of the </a:t>
            </a:r>
            <a:r>
              <a:rPr lang="en-US" sz="1800" b="1" dirty="0">
                <a:latin typeface="Calibri" panose="020F0502020204030204" pitchFamily="34" charset="0"/>
                <a:cs typeface="Calibri" panose="020F0502020204030204" pitchFamily="34" charset="0"/>
              </a:rPr>
              <a:t>positives</a:t>
            </a:r>
            <a:r>
              <a:rPr lang="en-US" sz="1800" dirty="0">
                <a:latin typeface="Calibri" panose="020F0502020204030204" pitchFamily="34" charset="0"/>
                <a:cs typeface="Calibri" panose="020F0502020204030204" pitchFamily="34" charset="0"/>
              </a:rPr>
              <a:t> too and practice </a:t>
            </a:r>
            <a:r>
              <a:rPr lang="en-US" sz="1800" b="1" dirty="0">
                <a:latin typeface="Calibri" panose="020F0502020204030204" pitchFamily="34" charset="0"/>
                <a:cs typeface="Calibri" panose="020F0502020204030204" pitchFamily="34" charset="0"/>
              </a:rPr>
              <a:t>positive self-talk</a:t>
            </a:r>
            <a:r>
              <a:rPr lang="en-US" sz="1800" dirty="0">
                <a:latin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endParaRPr lang="en-US" sz="1800"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en-US" sz="1800" dirty="0">
                <a:latin typeface="Calibri" panose="020F0502020204030204" pitchFamily="34" charset="0"/>
                <a:cs typeface="Calibri" panose="020F0502020204030204" pitchFamily="34" charset="0"/>
              </a:rPr>
              <a:t>For example:</a:t>
            </a:r>
          </a:p>
          <a:p>
            <a:pPr marL="0" indent="0">
              <a:lnSpc>
                <a:spcPct val="100000"/>
              </a:lnSpc>
              <a:buFont typeface="Arial" panose="020B0604020202020204" pitchFamily="34" charset="0"/>
              <a:buNone/>
            </a:pPr>
            <a:r>
              <a:rPr lang="en-US" sz="1800" b="1" dirty="0">
                <a:latin typeface="Calibri" panose="020F0502020204030204" pitchFamily="34" charset="0"/>
                <a:cs typeface="Calibri" panose="020F0502020204030204" pitchFamily="34" charset="0"/>
              </a:rPr>
              <a:t>I am </a:t>
            </a:r>
            <a:r>
              <a:rPr lang="en-US" sz="1800" dirty="0">
                <a:latin typeface="Calibri" panose="020F0502020204030204" pitchFamily="34" charset="0"/>
                <a:cs typeface="Calibri" panose="020F0502020204030204" pitchFamily="34" charset="0"/>
              </a:rPr>
              <a:t>strong.</a:t>
            </a:r>
          </a:p>
          <a:p>
            <a:pPr marL="0" indent="0">
              <a:lnSpc>
                <a:spcPct val="100000"/>
              </a:lnSpc>
              <a:buFont typeface="Arial" panose="020B0604020202020204" pitchFamily="34" charset="0"/>
              <a:buNone/>
            </a:pPr>
            <a:r>
              <a:rPr lang="en-US" sz="1800" b="1" dirty="0">
                <a:latin typeface="Calibri" panose="020F0502020204030204" pitchFamily="34" charset="0"/>
                <a:cs typeface="Calibri" panose="020F0502020204030204" pitchFamily="34" charset="0"/>
              </a:rPr>
              <a:t>I have </a:t>
            </a:r>
            <a:r>
              <a:rPr lang="en-US" sz="1800" dirty="0">
                <a:latin typeface="Calibri" panose="020F0502020204030204" pitchFamily="34" charset="0"/>
                <a:cs typeface="Calibri" panose="020F0502020204030204" pitchFamily="34" charset="0"/>
              </a:rPr>
              <a:t>lots of friends.</a:t>
            </a:r>
          </a:p>
          <a:p>
            <a:pPr marL="0" indent="0">
              <a:lnSpc>
                <a:spcPct val="100000"/>
              </a:lnSpc>
              <a:buFont typeface="Arial" panose="020B0604020202020204" pitchFamily="34" charset="0"/>
              <a:buNone/>
            </a:pPr>
            <a:r>
              <a:rPr lang="en-US" sz="1800" b="1" dirty="0">
                <a:latin typeface="Calibri" panose="020F0502020204030204" pitchFamily="34" charset="0"/>
                <a:cs typeface="Calibri" panose="020F0502020204030204" pitchFamily="34" charset="0"/>
              </a:rPr>
              <a:t>I can </a:t>
            </a:r>
            <a:r>
              <a:rPr lang="en-US" sz="1800" dirty="0">
                <a:latin typeface="Calibri" panose="020F0502020204030204" pitchFamily="34" charset="0"/>
                <a:cs typeface="Calibri" panose="020F0502020204030204" pitchFamily="34" charset="0"/>
              </a:rPr>
              <a:t>cope with this.</a:t>
            </a:r>
          </a:p>
        </p:txBody>
      </p:sp>
      <mc:AlternateContent xmlns:mc="http://schemas.openxmlformats.org/markup-compatibility/2006" xmlns:p14="http://schemas.microsoft.com/office/powerpoint/2010/main">
        <mc:Choice Requires="p14">
          <p:contentPart p14:bwMode="auto" r:id="rId3">
            <p14:nvContentPartPr>
              <p14:cNvPr id="101" name="Ink 10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01" name="Ink 10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87CC7CC0-C18F-4EB9-A5EB-F727F01F1032}"/>
              </a:ext>
            </a:extLst>
          </p:cNvPr>
          <p:cNvSpPr txBox="1"/>
          <p:nvPr/>
        </p:nvSpPr>
        <p:spPr>
          <a:xfrm>
            <a:off x="8362951" y="6585712"/>
            <a:ext cx="3913118"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Taken from: </a:t>
            </a:r>
            <a:r>
              <a:rPr lang="en-GB" sz="1000" dirty="0">
                <a:latin typeface="Calibri" panose="020F0502020204030204" pitchFamily="34" charset="0"/>
                <a:cs typeface="Calibri" panose="020F0502020204030204" pitchFamily="34" charset="0"/>
                <a:hlinkClick r:id="rId6"/>
              </a:rPr>
              <a:t>how-many-positives-360-activity.pdf (youngminds.org.uk)</a:t>
            </a:r>
            <a:endParaRPr lang="en-GB" sz="1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1A763D4-695B-4236-99BC-B11CAE2C6A5B}"/>
              </a:ext>
            </a:extLst>
          </p:cNvPr>
          <p:cNvPicPr>
            <a:picLocks noChangeAspect="1"/>
          </p:cNvPicPr>
          <p:nvPr/>
        </p:nvPicPr>
        <p:blipFill>
          <a:blip r:embed="rId7"/>
          <a:stretch>
            <a:fillRect/>
          </a:stretch>
        </p:blipFill>
        <p:spPr>
          <a:xfrm rot="342651">
            <a:off x="5808373" y="1805947"/>
            <a:ext cx="5631859" cy="3651981"/>
          </a:xfrm>
          <a:prstGeom prst="rect">
            <a:avLst/>
          </a:prstGeom>
          <a:ln>
            <a:solidFill>
              <a:schemeClr val="tx1">
                <a:lumMod val="50000"/>
                <a:lumOff val="50000"/>
              </a:schemeClr>
            </a:solidFill>
          </a:ln>
        </p:spPr>
      </p:pic>
    </p:spTree>
    <p:extLst>
      <p:ext uri="{BB962C8B-B14F-4D97-AF65-F5344CB8AC3E}">
        <p14:creationId xmlns:p14="http://schemas.microsoft.com/office/powerpoint/2010/main" val="241997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000" dirty="0">
                <a:latin typeface="Modern Love" panose="04090805081005020601" pitchFamily="82" charset="0"/>
              </a:rPr>
              <a:t>Other suggestions…</a:t>
            </a:r>
            <a:endParaRPr lang="en-GB" sz="60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AE04DF63-0BE6-4AD1-B1BD-124B84D6D37B}"/>
              </a:ext>
            </a:extLst>
          </p:cNvPr>
          <p:cNvSpPr txBox="1">
            <a:spLocks/>
          </p:cNvSpPr>
          <p:nvPr/>
        </p:nvSpPr>
        <p:spPr>
          <a:xfrm>
            <a:off x="669037" y="2286883"/>
            <a:ext cx="10853927" cy="454562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latin typeface="Calibri" panose="020F0502020204030204" pitchFamily="34" charset="0"/>
                <a:cs typeface="Calibri" panose="020F0502020204030204" pitchFamily="34" charset="0"/>
              </a:rPr>
              <a:t>Worry time – set </a:t>
            </a:r>
            <a:r>
              <a:rPr lang="en-US" sz="2400" b="1" dirty="0">
                <a:latin typeface="Calibri" panose="020F0502020204030204" pitchFamily="34" charset="0"/>
                <a:cs typeface="Calibri" panose="020F0502020204030204" pitchFamily="34" charset="0"/>
              </a:rPr>
              <a:t>a time for worrying </a:t>
            </a:r>
            <a:r>
              <a:rPr lang="en-US" sz="2400" dirty="0">
                <a:latin typeface="Calibri" panose="020F0502020204030204" pitchFamily="34" charset="0"/>
                <a:cs typeface="Calibri" panose="020F0502020204030204" pitchFamily="34" charset="0"/>
              </a:rPr>
              <a:t>when you and your child will discuss what is worrying them. This helps your child learn to postpone and sit with their worries.</a:t>
            </a:r>
          </a:p>
          <a:p>
            <a:pPr>
              <a:lnSpc>
                <a:spcPct val="100000"/>
              </a:lnSpc>
            </a:pPr>
            <a:r>
              <a:rPr lang="en-US" sz="2400" dirty="0">
                <a:latin typeface="Calibri" panose="020F0502020204030204" pitchFamily="34" charset="0"/>
                <a:cs typeface="Calibri" panose="020F0502020204030204" pitchFamily="34" charset="0"/>
              </a:rPr>
              <a:t>Mindfulness and breathing exercises</a:t>
            </a:r>
          </a:p>
          <a:p>
            <a:pPr>
              <a:lnSpc>
                <a:spcPct val="100000"/>
              </a:lnSpc>
            </a:pPr>
            <a:r>
              <a:rPr lang="en-US" sz="2400" dirty="0">
                <a:latin typeface="Calibri" panose="020F0502020204030204" pitchFamily="34" charset="0"/>
                <a:cs typeface="Calibri" panose="020F0502020204030204" pitchFamily="34" charset="0"/>
              </a:rPr>
              <a:t>Exercise</a:t>
            </a:r>
          </a:p>
          <a:p>
            <a:pPr>
              <a:lnSpc>
                <a:spcPct val="100000"/>
              </a:lnSpc>
            </a:pPr>
            <a:r>
              <a:rPr lang="en-US" sz="2400" dirty="0">
                <a:latin typeface="Calibri" panose="020F0502020204030204" pitchFamily="34" charset="0"/>
                <a:cs typeface="Calibri" panose="020F0502020204030204" pitchFamily="34" charset="0"/>
              </a:rPr>
              <a:t>Preparation</a:t>
            </a:r>
          </a:p>
          <a:p>
            <a:pPr>
              <a:lnSpc>
                <a:spcPct val="100000"/>
              </a:lnSpc>
            </a:pPr>
            <a:r>
              <a:rPr lang="en-US" sz="2400" dirty="0">
                <a:latin typeface="Calibri" panose="020F0502020204030204" pitchFamily="34" charset="0"/>
                <a:cs typeface="Calibri" panose="020F0502020204030204" pitchFamily="34" charset="0"/>
              </a:rPr>
              <a:t>Routine </a:t>
            </a:r>
          </a:p>
          <a:p>
            <a:pPr>
              <a:lnSpc>
                <a:spcPct val="100000"/>
              </a:lnSpc>
            </a:pPr>
            <a:r>
              <a:rPr lang="en-US" sz="2400" dirty="0">
                <a:latin typeface="Calibri" panose="020F0502020204030204" pitchFamily="34" charset="0"/>
                <a:cs typeface="Calibri" panose="020F0502020204030204" pitchFamily="34" charset="0"/>
              </a:rPr>
              <a:t>Sleep</a:t>
            </a:r>
          </a:p>
          <a:p>
            <a:pPr>
              <a:lnSpc>
                <a:spcPct val="100000"/>
              </a:lnSpc>
            </a:pPr>
            <a:r>
              <a:rPr lang="en-US" sz="2400" dirty="0">
                <a:latin typeface="Calibri" panose="020F0502020204030204" pitchFamily="34" charset="0"/>
                <a:cs typeface="Calibri" panose="020F0502020204030204" pitchFamily="34" charset="0"/>
              </a:rPr>
              <a:t>Reassurance</a:t>
            </a:r>
          </a:p>
        </p:txBody>
      </p:sp>
    </p:spTree>
    <p:extLst>
      <p:ext uri="{BB962C8B-B14F-4D97-AF65-F5344CB8AC3E}">
        <p14:creationId xmlns:p14="http://schemas.microsoft.com/office/powerpoint/2010/main" val="367679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4800" dirty="0">
                <a:latin typeface="Modern Love" panose="04090805081005020601" pitchFamily="82" charset="0"/>
              </a:rPr>
              <a:t>What to do if more support is needed?</a:t>
            </a:r>
            <a:endParaRPr lang="en-GB" sz="48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1856" y="1864660"/>
            <a:ext cx="11661821" cy="4840920"/>
          </a:xfrm>
        </p:spPr>
        <p:txBody>
          <a:bodyPr>
            <a:noAutofit/>
          </a:bodyPr>
          <a:lstStyle/>
          <a:p>
            <a:pPr marL="0" indent="0">
              <a:buNone/>
            </a:pPr>
            <a:r>
              <a:rPr lang="en-US" sz="1800" dirty="0">
                <a:latin typeface="Calibri" panose="020F0502020204030204" pitchFamily="34" charset="0"/>
                <a:cs typeface="Calibri" panose="020F0502020204030204" pitchFamily="34" charset="0"/>
              </a:rPr>
              <a:t>Look at the </a:t>
            </a:r>
            <a:r>
              <a:rPr lang="en-US" sz="1800" b="1" dirty="0">
                <a:latin typeface="Calibri" panose="020F0502020204030204" pitchFamily="34" charset="0"/>
                <a:cs typeface="Calibri" panose="020F0502020204030204" pitchFamily="34" charset="0"/>
              </a:rPr>
              <a:t>Open Minds website </a:t>
            </a:r>
            <a:r>
              <a:rPr lang="en-US" sz="1800" dirty="0">
                <a:latin typeface="Calibri" panose="020F0502020204030204" pitchFamily="34" charset="0"/>
                <a:cs typeface="Calibri" panose="020F0502020204030204" pitchFamily="34" charset="0"/>
              </a:rPr>
              <a:t>– this has lots of great resources and tips for young people.</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The </a:t>
            </a:r>
            <a:r>
              <a:rPr lang="en-US" sz="1800" b="1" dirty="0">
                <a:latin typeface="Calibri" panose="020F0502020204030204" pitchFamily="34" charset="0"/>
                <a:cs typeface="Calibri" panose="020F0502020204030204" pitchFamily="34" charset="0"/>
              </a:rPr>
              <a:t>Open Minds Partnership </a:t>
            </a:r>
            <a:r>
              <a:rPr lang="en-US" sz="1800" dirty="0">
                <a:latin typeface="Calibri" panose="020F0502020204030204" pitchFamily="34" charset="0"/>
                <a:cs typeface="Calibri" panose="020F0502020204030204" pitchFamily="34" charset="0"/>
              </a:rPr>
              <a:t>includes different services in Calderdale which offer different kinds of support:</a:t>
            </a:r>
          </a:p>
          <a:p>
            <a:r>
              <a:rPr lang="en-US" sz="1600" b="1" dirty="0">
                <a:latin typeface="Calibri" panose="020F0502020204030204" pitchFamily="34" charset="0"/>
                <a:cs typeface="Calibri" panose="020F0502020204030204" pitchFamily="34" charset="0"/>
              </a:rPr>
              <a:t>Time Out </a:t>
            </a:r>
            <a:r>
              <a:rPr lang="en-US" sz="1600" dirty="0">
                <a:latin typeface="Calibri" panose="020F0502020204030204" pitchFamily="34" charset="0"/>
                <a:cs typeface="Calibri" panose="020F0502020204030204" pitchFamily="34" charset="0"/>
              </a:rPr>
              <a:t>– guidance about emotional wellbeing, managing worries and looking after yourself. 10-19 years.</a:t>
            </a:r>
          </a:p>
          <a:p>
            <a:r>
              <a:rPr lang="en-US" sz="1600" b="1" dirty="0" err="1">
                <a:latin typeface="Calibri" panose="020F0502020204030204" pitchFamily="34" charset="0"/>
                <a:cs typeface="Calibri" panose="020F0502020204030204" pitchFamily="34" charset="0"/>
              </a:rPr>
              <a:t>Kooth</a:t>
            </a:r>
            <a:r>
              <a:rPr lang="en-US" sz="1600" dirty="0">
                <a:latin typeface="Calibri" panose="020F0502020204030204" pitchFamily="34" charset="0"/>
                <a:cs typeface="Calibri" panose="020F0502020204030204" pitchFamily="34" charset="0"/>
              </a:rPr>
              <a:t> – online, anonymous counselling. 10-25 years.</a:t>
            </a:r>
          </a:p>
          <a:p>
            <a:r>
              <a:rPr lang="en-US" sz="1600" b="1" dirty="0">
                <a:latin typeface="Calibri" panose="020F0502020204030204" pitchFamily="34" charset="0"/>
                <a:cs typeface="Calibri" panose="020F0502020204030204" pitchFamily="34" charset="0"/>
              </a:rPr>
              <a:t>Barnardo’s Positive Identities </a:t>
            </a:r>
            <a:r>
              <a:rPr lang="en-US" sz="1600" dirty="0">
                <a:latin typeface="Calibri" panose="020F0502020204030204" pitchFamily="34" charset="0"/>
                <a:cs typeface="Calibri" panose="020F0502020204030204" pitchFamily="34" charset="0"/>
              </a:rPr>
              <a:t>– advice and support for those who identify or are questioning their gender and/or sexual identity. 8-25 years.</a:t>
            </a:r>
          </a:p>
          <a:p>
            <a:r>
              <a:rPr lang="en-US" sz="1600" dirty="0">
                <a:latin typeface="Calibri" panose="020F0502020204030204" pitchFamily="34" charset="0"/>
                <a:cs typeface="Calibri" panose="020F0502020204030204" pitchFamily="34" charset="0"/>
              </a:rPr>
              <a:t>Calderdale </a:t>
            </a:r>
            <a:r>
              <a:rPr lang="en-US" sz="1600" b="1" dirty="0">
                <a:latin typeface="Calibri" panose="020F0502020204030204" pitchFamily="34" charset="0"/>
                <a:cs typeface="Calibri" panose="020F0502020204030204" pitchFamily="34" charset="0"/>
              </a:rPr>
              <a:t>Young </a:t>
            </a:r>
            <a:r>
              <a:rPr lang="en-US" sz="1600" b="1" dirty="0" err="1">
                <a:latin typeface="Calibri" panose="020F0502020204030204" pitchFamily="34" charset="0"/>
                <a:cs typeface="Calibri" panose="020F0502020204030204" pitchFamily="34" charset="0"/>
              </a:rPr>
              <a:t>Carer’s</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Service – advice and guidance on being a young </a:t>
            </a:r>
            <a:r>
              <a:rPr lang="en-US" sz="1600" dirty="0" err="1">
                <a:latin typeface="Calibri" panose="020F0502020204030204" pitchFamily="34" charset="0"/>
                <a:cs typeface="Calibri" panose="020F0502020204030204" pitchFamily="34" charset="0"/>
              </a:rPr>
              <a:t>carer</a:t>
            </a:r>
            <a:r>
              <a:rPr lang="en-US" sz="1600" dirty="0">
                <a:latin typeface="Calibri" panose="020F0502020204030204" pitchFamily="34" charset="0"/>
                <a:cs typeface="Calibri" panose="020F0502020204030204" pitchFamily="34" charset="0"/>
              </a:rPr>
              <a:t>. 8-18 years.</a:t>
            </a:r>
          </a:p>
          <a:p>
            <a:r>
              <a:rPr lang="en-US" sz="1600" b="1" dirty="0">
                <a:latin typeface="Calibri" panose="020F0502020204030204" pitchFamily="34" charset="0"/>
                <a:cs typeface="Calibri" panose="020F0502020204030204" pitchFamily="34" charset="0"/>
              </a:rPr>
              <a:t>Branching Out </a:t>
            </a:r>
            <a:r>
              <a:rPr lang="en-US" sz="1600" dirty="0">
                <a:latin typeface="Calibri" panose="020F0502020204030204" pitchFamily="34" charset="0"/>
                <a:cs typeface="Calibri" panose="020F0502020204030204" pitchFamily="34" charset="0"/>
              </a:rPr>
              <a:t>– specialist support and advice around drugs and alcohol. 10-21 years.</a:t>
            </a:r>
          </a:p>
          <a:p>
            <a:r>
              <a:rPr lang="en-US" sz="1600" b="1" dirty="0">
                <a:latin typeface="Calibri" panose="020F0502020204030204" pitchFamily="34" charset="0"/>
                <a:cs typeface="Calibri" panose="020F0502020204030204" pitchFamily="34" charset="0"/>
              </a:rPr>
              <a:t>The Brew Project </a:t>
            </a:r>
            <a:r>
              <a:rPr lang="en-US" sz="1600" dirty="0">
                <a:latin typeface="Calibri" panose="020F0502020204030204" pitchFamily="34" charset="0"/>
                <a:cs typeface="Calibri" panose="020F0502020204030204" pitchFamily="34" charset="0"/>
              </a:rPr>
              <a:t>– 1:1 support sessions or 1:1 ‘walk and talk’ service. 5-17 years.</a:t>
            </a:r>
          </a:p>
          <a:p>
            <a:r>
              <a:rPr lang="en-US" sz="1600" b="1" dirty="0">
                <a:latin typeface="Calibri" panose="020F0502020204030204" pitchFamily="34" charset="0"/>
                <a:cs typeface="Calibri" panose="020F0502020204030204" pitchFamily="34" charset="0"/>
              </a:rPr>
              <a:t>Calderdale School Nursing Team </a:t>
            </a:r>
            <a:r>
              <a:rPr lang="en-US" sz="1600" dirty="0">
                <a:latin typeface="Calibri" panose="020F0502020204030204" pitchFamily="34" charset="0"/>
                <a:cs typeface="Calibri" panose="020F0502020204030204" pitchFamily="34"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help to manage long and short-term conditions in education settings for children and young people. 5-19 years.</a:t>
            </a:r>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Open Minds (CAMHS) </a:t>
            </a:r>
            <a:r>
              <a:rPr lang="en-US" sz="1600" dirty="0">
                <a:latin typeface="Calibri" panose="020F0502020204030204" pitchFamily="34" charset="0"/>
                <a:cs typeface="Calibri" panose="020F0502020204030204" pitchFamily="34" charset="0"/>
              </a:rPr>
              <a:t>– advice and signposting, 1:1 specialist mental health support. 5.18 years.</a:t>
            </a: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793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572493" y="238539"/>
            <a:ext cx="11047013" cy="1434415"/>
          </a:xfrm>
        </p:spPr>
        <p:txBody>
          <a:bodyPr anchor="b">
            <a:normAutofit/>
          </a:bodyPr>
          <a:lstStyle/>
          <a:p>
            <a:pPr>
              <a:lnSpc>
                <a:spcPct val="90000"/>
              </a:lnSpc>
            </a:pPr>
            <a:r>
              <a:rPr lang="en-US" sz="4500">
                <a:latin typeface="Modern Love" panose="04090805081005020601" pitchFamily="82" charset="0"/>
              </a:rPr>
              <a:t>What to do if more support is needed?</a:t>
            </a:r>
            <a:endParaRPr lang="en-GB" sz="4500">
              <a:latin typeface="Modern Love" panose="04090805081005020601" pitchFamily="82" charset="0"/>
            </a:endParaRPr>
          </a:p>
        </p:txBody>
      </p:sp>
      <p:sp>
        <p:nvSpPr>
          <p:cNvPr id="3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38D1E1"/>
          </a:solidFill>
          <a:ln w="38100" cap="rnd">
            <a:solidFill>
              <a:srgbClr val="38D1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326571" y="2078078"/>
            <a:ext cx="11757105" cy="3990925"/>
          </a:xfrm>
        </p:spPr>
        <p:txBody>
          <a:bodyPr anchor="t">
            <a:normAutofit/>
          </a:bodyPr>
          <a:lstStyle/>
          <a:p>
            <a:pPr marL="0" indent="0" fontAlgn="base">
              <a:lnSpc>
                <a:spcPct val="100000"/>
              </a:lnSpc>
              <a:buNone/>
            </a:pPr>
            <a:r>
              <a:rPr lang="en-GB" sz="1800" b="1" i="0" dirty="0" err="1">
                <a:effectLst/>
                <a:latin typeface="Calibri" panose="020F0502020204030204" pitchFamily="34" charset="0"/>
                <a:cs typeface="Calibri" panose="020F0502020204030204" pitchFamily="34" charset="0"/>
              </a:rPr>
              <a:t>Silvercloud</a:t>
            </a:r>
            <a:r>
              <a:rPr lang="en-GB" sz="1800" b="1" i="0" dirty="0">
                <a:effectLst/>
                <a:latin typeface="Calibri" panose="020F0502020204030204" pitchFamily="34" charset="0"/>
                <a:cs typeface="Calibri" panose="020F0502020204030204" pitchFamily="34" charset="0"/>
              </a:rPr>
              <a:t> – </a:t>
            </a:r>
            <a:r>
              <a:rPr lang="en-GB" sz="1800" b="0" i="0" dirty="0">
                <a:effectLst/>
                <a:latin typeface="Calibri" panose="020F0502020204030204" pitchFamily="34" charset="0"/>
                <a:cs typeface="Calibri" panose="020F0502020204030204" pitchFamily="34" charset="0"/>
              </a:rPr>
              <a:t>Open Minds (CAMHS) is now able to offer access to free on-line support for young people, parents and carers.</a:t>
            </a:r>
          </a:p>
          <a:p>
            <a:pPr marL="0" indent="0" fontAlgn="base">
              <a:lnSpc>
                <a:spcPct val="100000"/>
              </a:lnSpc>
              <a:buNone/>
            </a:pPr>
            <a:r>
              <a:rPr lang="en-GB" sz="1800" b="0" i="0" dirty="0">
                <a:effectLst/>
                <a:latin typeface="Calibri" panose="020F0502020204030204" pitchFamily="34" charset="0"/>
                <a:cs typeface="Calibri" panose="020F0502020204030204" pitchFamily="34" charset="0"/>
              </a:rPr>
              <a:t>This support is free, accessible and involves minimal waits. A ‘Supporter’ from Open Minds (CAMHS) will provide on-line encouragement, guidance and advice and help monitor risk and effectiveness.</a:t>
            </a:r>
          </a:p>
          <a:p>
            <a:pPr marL="0" indent="0" fontAlgn="base">
              <a:lnSpc>
                <a:spcPct val="100000"/>
              </a:lnSpc>
              <a:buNone/>
            </a:pPr>
            <a:r>
              <a:rPr lang="en-GB" sz="1800" b="0" i="0" dirty="0">
                <a:effectLst/>
                <a:latin typeface="Calibri" panose="020F0502020204030204" pitchFamily="34" charset="0"/>
                <a:cs typeface="Calibri" panose="020F0502020204030204" pitchFamily="34" charset="0"/>
              </a:rPr>
              <a:t>In order to benefit from </a:t>
            </a:r>
            <a:r>
              <a:rPr lang="en-GB" sz="1800" b="0" i="0" dirty="0" err="1">
                <a:effectLst/>
                <a:latin typeface="Calibri" panose="020F0502020204030204" pitchFamily="34" charset="0"/>
                <a:cs typeface="Calibri" panose="020F0502020204030204" pitchFamily="34" charset="0"/>
              </a:rPr>
              <a:t>Silvercloud</a:t>
            </a:r>
            <a:r>
              <a:rPr lang="en-GB" sz="1800" b="0" i="0" dirty="0">
                <a:effectLst/>
                <a:latin typeface="Calibri" panose="020F0502020204030204" pitchFamily="34" charset="0"/>
                <a:cs typeface="Calibri" panose="020F0502020204030204" pitchFamily="34" charset="0"/>
              </a:rPr>
              <a:t> support, young people (aged 14+) or their parents/carers will need access to a device (smartphone, tablet and laptop) and be IT literate. This support is not suitable for young people where there are significant risk concerns.</a:t>
            </a:r>
          </a:p>
          <a:p>
            <a:pPr marL="0" indent="0">
              <a:lnSpc>
                <a:spcPct val="100000"/>
              </a:lnSpc>
              <a:buNone/>
            </a:pPr>
            <a:r>
              <a:rPr lang="en-GB" sz="1800" b="1" i="1" dirty="0">
                <a:effectLst/>
                <a:latin typeface="Calibri" panose="020F0502020204030204" pitchFamily="34" charset="0"/>
                <a:cs typeface="Calibri" panose="020F0502020204030204" pitchFamily="34" charset="0"/>
              </a:rPr>
              <a:t>Supporting an Anxious Child</a:t>
            </a:r>
            <a:r>
              <a:rPr lang="en-GB" sz="1800" b="0" i="0" dirty="0">
                <a:effectLst/>
                <a:latin typeface="Calibri" panose="020F0502020204030204" pitchFamily="34" charset="0"/>
                <a:cs typeface="Calibri" panose="020F0502020204030204" pitchFamily="34" charset="0"/>
              </a:rPr>
              <a:t> and </a:t>
            </a:r>
            <a:r>
              <a:rPr lang="en-GB" sz="1800" b="1" i="1" dirty="0">
                <a:effectLst/>
                <a:latin typeface="Calibri" panose="020F0502020204030204" pitchFamily="34" charset="0"/>
                <a:cs typeface="Calibri" panose="020F0502020204030204" pitchFamily="34" charset="0"/>
              </a:rPr>
              <a:t>Supporting an Anxious Teen </a:t>
            </a:r>
            <a:r>
              <a:rPr lang="en-GB" sz="1800" b="0" i="0" dirty="0">
                <a:effectLst/>
                <a:latin typeface="Calibri" panose="020F0502020204030204" pitchFamily="34" charset="0"/>
                <a:cs typeface="Calibri" panose="020F0502020204030204" pitchFamily="34" charset="0"/>
              </a:rPr>
              <a:t>are online interventions based on CBT and built in conjunction with leading clinical experts. The programmes provide psychoeducation, tools and activities in a safe confidential space to help parents support their children or teens.</a:t>
            </a:r>
          </a:p>
          <a:p>
            <a:pPr marL="0" indent="0">
              <a:lnSpc>
                <a:spcPct val="100000"/>
              </a:lnSpc>
              <a:buNone/>
            </a:pPr>
            <a:br>
              <a:rPr lang="en-GB" sz="1800" dirty="0">
                <a:latin typeface="Calibri" panose="020F0502020204030204" pitchFamily="34" charset="0"/>
                <a:cs typeface="Calibri" panose="020F0502020204030204" pitchFamily="34" charset="0"/>
              </a:rPr>
            </a:br>
            <a:r>
              <a:rPr lang="en-GB" sz="1800" b="0" i="0" dirty="0">
                <a:effectLst/>
                <a:latin typeface="Calibri" panose="020F0502020204030204" pitchFamily="34" charset="0"/>
                <a:cs typeface="Calibri" panose="020F0502020204030204" pitchFamily="34" charset="0"/>
              </a:rPr>
              <a:t>For more information please contact silvercloud@northpoint.org.uk or 01422 300 001. </a:t>
            </a:r>
            <a:r>
              <a:rPr lang="en-GB" sz="1800" dirty="0">
                <a:latin typeface="Calibri" panose="020F0502020204030204" pitchFamily="34" charset="0"/>
                <a:cs typeface="Calibri" panose="020F0502020204030204" pitchFamily="34" charset="0"/>
              </a:rPr>
              <a:t>Referrals can be made here: </a:t>
            </a:r>
            <a:r>
              <a:rPr lang="en-GB" sz="1800" dirty="0" err="1">
                <a:latin typeface="Calibri" panose="020F0502020204030204" pitchFamily="34" charset="0"/>
                <a:cs typeface="Calibri" panose="020F0502020204030204" pitchFamily="34" charset="0"/>
                <a:hlinkClick r:id="rId3"/>
              </a:rPr>
              <a:t>Silvercloud</a:t>
            </a:r>
            <a:r>
              <a:rPr lang="en-GB" sz="1800" dirty="0">
                <a:latin typeface="Calibri" panose="020F0502020204030204" pitchFamily="34" charset="0"/>
                <a:cs typeface="Calibri" panose="020F0502020204030204" pitchFamily="34" charset="0"/>
                <a:hlinkClick r:id="rId3"/>
              </a:rPr>
              <a:t> | Northpoint Wellbeing - Open Minds (CAMHS) (openmindscamhs.org.uk)</a:t>
            </a:r>
            <a:r>
              <a:rPr lang="en-GB" sz="1800" dirty="0">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7820166-F2E1-4D59-887D-23459FC1F45B}"/>
              </a:ext>
            </a:extLst>
          </p:cNvPr>
          <p:cNvPicPr>
            <a:picLocks noChangeAspect="1"/>
          </p:cNvPicPr>
          <p:nvPr/>
        </p:nvPicPr>
        <p:blipFill>
          <a:blip r:embed="rId5"/>
          <a:stretch>
            <a:fillRect/>
          </a:stretch>
        </p:blipFill>
        <p:spPr>
          <a:xfrm>
            <a:off x="8617022" y="5703414"/>
            <a:ext cx="3466654" cy="1069500"/>
          </a:xfrm>
          <a:prstGeom prst="rect">
            <a:avLst/>
          </a:prstGeom>
        </p:spPr>
      </p:pic>
    </p:spTree>
    <p:extLst>
      <p:ext uri="{BB962C8B-B14F-4D97-AF65-F5344CB8AC3E}">
        <p14:creationId xmlns:p14="http://schemas.microsoft.com/office/powerpoint/2010/main" val="328654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Aims</a:t>
            </a:r>
            <a:endParaRPr lang="en-GB" sz="6600" dirty="0">
              <a:latin typeface="Modern Love" panose="04090805081005020601" pitchFamily="82" charset="0"/>
            </a:endParaRPr>
          </a:p>
        </p:txBody>
      </p:sp>
      <p:sp>
        <p:nvSpPr>
          <p:cNvPr id="6" name="Content Placeholder 2">
            <a:extLst>
              <a:ext uri="{FF2B5EF4-FFF2-40B4-BE49-F238E27FC236}">
                <a16:creationId xmlns:a16="http://schemas.microsoft.com/office/drawing/2014/main" id="{CB007B1A-14D6-49E4-BFFF-A19C46E7C4E8}"/>
              </a:ext>
            </a:extLst>
          </p:cNvPr>
          <p:cNvSpPr>
            <a:spLocks noGrp="1"/>
          </p:cNvSpPr>
          <p:nvPr>
            <p:ph idx="1"/>
          </p:nvPr>
        </p:nvSpPr>
        <p:spPr>
          <a:xfrm>
            <a:off x="4628388" y="2490998"/>
            <a:ext cx="6991120" cy="3569448"/>
          </a:xfrm>
        </p:spPr>
        <p:txBody>
          <a:bodyPr>
            <a:normAutofit/>
          </a:bodyPr>
          <a:lstStyle/>
          <a:p>
            <a:pPr>
              <a:lnSpc>
                <a:spcPct val="100000"/>
              </a:lnSpc>
            </a:pPr>
            <a:r>
              <a:rPr lang="en-US" dirty="0">
                <a:latin typeface="Calibri" panose="020F0502020204030204" pitchFamily="34" charset="0"/>
                <a:cs typeface="Calibri" panose="020F0502020204030204" pitchFamily="34" charset="0"/>
              </a:rPr>
              <a:t>To understand the </a:t>
            </a:r>
            <a:r>
              <a:rPr lang="en-US" b="1" dirty="0">
                <a:latin typeface="Calibri" panose="020F0502020204030204" pitchFamily="34" charset="0"/>
                <a:cs typeface="Calibri" panose="020F0502020204030204" pitchFamily="34" charset="0"/>
              </a:rPr>
              <a:t>impact of transition</a:t>
            </a:r>
            <a:r>
              <a:rPr lang="en-US" dirty="0">
                <a:latin typeface="Calibri" panose="020F0502020204030204" pitchFamily="34" charset="0"/>
                <a:cs typeface="Calibri" panose="020F0502020204030204" pitchFamily="34" charset="0"/>
              </a:rPr>
              <a:t>.</a:t>
            </a:r>
          </a:p>
          <a:p>
            <a:pPr>
              <a:lnSpc>
                <a:spcPct val="100000"/>
              </a:lnSpc>
            </a:pPr>
            <a:r>
              <a:rPr lang="en-US" dirty="0">
                <a:latin typeface="Calibri" panose="020F0502020204030204" pitchFamily="34" charset="0"/>
                <a:cs typeface="Calibri" panose="020F0502020204030204" pitchFamily="34" charset="0"/>
              </a:rPr>
              <a:t>To understand some of the </a:t>
            </a:r>
            <a:r>
              <a:rPr lang="en-US" b="1" dirty="0">
                <a:latin typeface="Calibri" panose="020F0502020204030204" pitchFamily="34" charset="0"/>
                <a:cs typeface="Calibri" panose="020F0502020204030204" pitchFamily="34" charset="0"/>
              </a:rPr>
              <a:t>changes to your child’s development</a:t>
            </a:r>
            <a:r>
              <a:rPr lang="en-US" dirty="0">
                <a:latin typeface="Calibri" panose="020F0502020204030204" pitchFamily="34" charset="0"/>
                <a:cs typeface="Calibri" panose="020F0502020204030204" pitchFamily="34" charset="0"/>
              </a:rPr>
              <a:t>.</a:t>
            </a:r>
          </a:p>
          <a:p>
            <a:pPr>
              <a:lnSpc>
                <a:spcPct val="100000"/>
              </a:lnSpc>
            </a:pPr>
            <a:r>
              <a:rPr lang="en-US" dirty="0">
                <a:latin typeface="Calibri" panose="020F0502020204030204" pitchFamily="34" charset="0"/>
                <a:cs typeface="Calibri" panose="020F0502020204030204" pitchFamily="34" charset="0"/>
              </a:rPr>
              <a:t>To know how you </a:t>
            </a:r>
            <a:r>
              <a:rPr lang="en-US" b="1" dirty="0">
                <a:latin typeface="Calibri" panose="020F0502020204030204" pitchFamily="34" charset="0"/>
                <a:cs typeface="Calibri" panose="020F0502020204030204" pitchFamily="34" charset="0"/>
              </a:rPr>
              <a:t>can support the transition</a:t>
            </a:r>
            <a:r>
              <a:rPr lang="en-US" dirty="0">
                <a:latin typeface="Calibri" panose="020F0502020204030204" pitchFamily="34" charset="0"/>
                <a:cs typeface="Calibri" panose="020F0502020204030204" pitchFamily="34" charset="0"/>
              </a:rPr>
              <a:t> to secondary school.</a:t>
            </a:r>
          </a:p>
        </p:txBody>
      </p:sp>
      <p:pic>
        <p:nvPicPr>
          <p:cNvPr id="9" name="Picture 1">
            <a:extLst>
              <a:ext uri="{FF2B5EF4-FFF2-40B4-BE49-F238E27FC236}">
                <a16:creationId xmlns:a16="http://schemas.microsoft.com/office/drawing/2014/main" id="{AE7B0F92-D197-41C9-8682-73B5B3A964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mage result for Aim High Clip Art">
            <a:extLst>
              <a:ext uri="{FF2B5EF4-FFF2-40B4-BE49-F238E27FC236}">
                <a16:creationId xmlns:a16="http://schemas.microsoft.com/office/drawing/2014/main" id="{07DD2F24-857E-4519-B7B7-005BD023B6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74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39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600" dirty="0" err="1">
                <a:latin typeface="Modern Love" panose="04090805081005020601" pitchFamily="82" charset="0"/>
              </a:rPr>
              <a:t>Kooth</a:t>
            </a:r>
            <a:endParaRPr lang="en-GB" sz="4800" dirty="0">
              <a:latin typeface="Modern Love" panose="04090805081005020601" pitchFamily="82"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CE546D-49C5-4096-A578-4D85590A4161}"/>
              </a:ext>
            </a:extLst>
          </p:cNvPr>
          <p:cNvPicPr>
            <a:picLocks noChangeAspect="1"/>
          </p:cNvPicPr>
          <p:nvPr/>
        </p:nvPicPr>
        <p:blipFill>
          <a:blip r:embed="rId4"/>
          <a:stretch>
            <a:fillRect/>
          </a:stretch>
        </p:blipFill>
        <p:spPr>
          <a:xfrm>
            <a:off x="1387830" y="1881252"/>
            <a:ext cx="9405257" cy="4914437"/>
          </a:xfrm>
          <a:prstGeom prst="rect">
            <a:avLst/>
          </a:prstGeom>
        </p:spPr>
      </p:pic>
    </p:spTree>
    <p:extLst>
      <p:ext uri="{BB962C8B-B14F-4D97-AF65-F5344CB8AC3E}">
        <p14:creationId xmlns:p14="http://schemas.microsoft.com/office/powerpoint/2010/main" val="4288256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GB" sz="6600" dirty="0">
                <a:latin typeface="Modern Love" panose="04090805081005020601" pitchFamily="82" charset="0"/>
              </a:rPr>
              <a:t>Night Owls</a:t>
            </a: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Night OWLS – a new service for young people in West Yorkshire.">
            <a:hlinkClick r:id="" action="ppaction://media"/>
            <a:extLst>
              <a:ext uri="{FF2B5EF4-FFF2-40B4-BE49-F238E27FC236}">
                <a16:creationId xmlns:a16="http://schemas.microsoft.com/office/drawing/2014/main" id="{77605539-614F-B31F-1621-BD27D19702F7}"/>
              </a:ext>
            </a:extLst>
          </p:cNvPr>
          <p:cNvPicPr>
            <a:picLocks noRot="1" noChangeAspect="1"/>
          </p:cNvPicPr>
          <p:nvPr>
            <a:videoFile r:link="rId1"/>
          </p:nvPr>
        </p:nvPicPr>
        <p:blipFill>
          <a:blip r:embed="rId5"/>
          <a:stretch>
            <a:fillRect/>
          </a:stretch>
        </p:blipFill>
        <p:spPr>
          <a:xfrm>
            <a:off x="1755503" y="1862964"/>
            <a:ext cx="8680994" cy="4904762"/>
          </a:xfrm>
          <a:prstGeom prst="rect">
            <a:avLst/>
          </a:prstGeom>
        </p:spPr>
      </p:pic>
    </p:spTree>
    <p:extLst>
      <p:ext uri="{BB962C8B-B14F-4D97-AF65-F5344CB8AC3E}">
        <p14:creationId xmlns:p14="http://schemas.microsoft.com/office/powerpoint/2010/main" val="36504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Q&amp;A</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669036" y="3026641"/>
            <a:ext cx="4829175" cy="1778883"/>
          </a:xfrm>
        </p:spPr>
        <p:txBody>
          <a:bodyPr>
            <a:noAutofit/>
          </a:bodyPr>
          <a:lstStyle/>
          <a:p>
            <a:pPr marL="0" indent="0">
              <a:buNone/>
            </a:pPr>
            <a:r>
              <a:rPr lang="en-US" dirty="0">
                <a:latin typeface="Calibri" panose="020F0502020204030204" pitchFamily="34" charset="0"/>
                <a:cs typeface="Calibri" panose="020F0502020204030204" pitchFamily="34" charset="0"/>
              </a:rPr>
              <a:t>Any </a:t>
            </a:r>
            <a:r>
              <a:rPr lang="en-US" b="1" dirty="0">
                <a:latin typeface="Calibri" panose="020F0502020204030204" pitchFamily="34" charset="0"/>
                <a:cs typeface="Calibri" panose="020F0502020204030204" pitchFamily="34" charset="0"/>
              </a:rPr>
              <a:t>questions</a:t>
            </a:r>
            <a:r>
              <a:rPr lang="en-US" dirty="0">
                <a:latin typeface="Calibri" panose="020F0502020204030204" pitchFamily="34" charset="0"/>
                <a:cs typeface="Calibri" panose="020F0502020204030204" pitchFamily="34" charset="0"/>
              </a:rPr>
              <a:t>?</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Review aims of the session.</a:t>
            </a:r>
          </a:p>
          <a:p>
            <a:pPr marL="0" indent="0">
              <a:buNone/>
            </a:pPr>
            <a:r>
              <a:rPr lang="en-US" sz="2400" dirty="0">
                <a:latin typeface="Cavolini" panose="020B0502040204020203" pitchFamily="66" charset="0"/>
                <a:cs typeface="Cavolini" panose="020B0502040204020203" pitchFamily="66" charset="0"/>
              </a:rPr>
              <a:t>	</a:t>
            </a: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questions gif">
            <a:extLst>
              <a:ext uri="{FF2B5EF4-FFF2-40B4-BE49-F238E27FC236}">
                <a16:creationId xmlns:a16="http://schemas.microsoft.com/office/drawing/2014/main" id="{6BDDC955-3D9A-460A-828B-42F2D3EEE6B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49866" y="2322195"/>
            <a:ext cx="4885097" cy="36638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230A80F-5EAE-478A-9128-ADE036560F24}"/>
              </a:ext>
            </a:extLst>
          </p:cNvPr>
          <p:cNvSpPr txBox="1"/>
          <p:nvPr/>
        </p:nvSpPr>
        <p:spPr>
          <a:xfrm>
            <a:off x="9299249" y="6614265"/>
            <a:ext cx="2987675"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Image from: </a:t>
            </a:r>
            <a:r>
              <a:rPr lang="en-GB" sz="1000" dirty="0">
                <a:latin typeface="Calibri" panose="020F0502020204030204" pitchFamily="34" charset="0"/>
                <a:cs typeface="Calibri" panose="020F0502020204030204" pitchFamily="34" charset="0"/>
                <a:hlinkClick r:id="rId5"/>
              </a:rPr>
              <a:t>Question Mark by Joel </a:t>
            </a:r>
            <a:r>
              <a:rPr lang="en-GB" sz="1000" dirty="0" err="1">
                <a:latin typeface="Calibri" panose="020F0502020204030204" pitchFamily="34" charset="0"/>
                <a:cs typeface="Calibri" panose="020F0502020204030204" pitchFamily="34" charset="0"/>
                <a:hlinkClick r:id="rId5"/>
              </a:rPr>
              <a:t>Plosz</a:t>
            </a:r>
            <a:r>
              <a:rPr lang="en-GB" sz="1000" dirty="0">
                <a:latin typeface="Calibri" panose="020F0502020204030204" pitchFamily="34" charset="0"/>
                <a:cs typeface="Calibri" panose="020F0502020204030204" pitchFamily="34" charset="0"/>
                <a:hlinkClick r:id="rId5"/>
              </a:rPr>
              <a:t> on </a:t>
            </a:r>
            <a:r>
              <a:rPr lang="en-GB" sz="1000" dirty="0" err="1">
                <a:latin typeface="Calibri" panose="020F0502020204030204" pitchFamily="34" charset="0"/>
                <a:cs typeface="Calibri" panose="020F0502020204030204" pitchFamily="34" charset="0"/>
                <a:hlinkClick r:id="rId5"/>
              </a:rPr>
              <a:t>Dribbble</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2926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resources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540055" y="1915594"/>
            <a:ext cx="11398504" cy="4471098"/>
          </a:xfrm>
        </p:spPr>
        <p:txBody>
          <a:bodyPr>
            <a:noAutofit/>
          </a:bodyPr>
          <a:lstStyle/>
          <a:p>
            <a:pPr marL="0" indent="0">
              <a:buNone/>
            </a:pPr>
            <a:r>
              <a:rPr lang="en-US" sz="2000"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The Huge Bag of Worries</a:t>
            </a:r>
            <a:r>
              <a:rPr lang="en-US" sz="2000" dirty="0">
                <a:latin typeface="Calibri" panose="020F0502020204030204" pitchFamily="34" charset="0"/>
                <a:cs typeface="Calibri" panose="020F0502020204030204" pitchFamily="34" charset="0"/>
              </a:rPr>
              <a:t>’ by Virginia Ironside</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a:t>
            </a:r>
            <a:r>
              <a:rPr lang="en-GB" sz="2000" b="1" dirty="0">
                <a:latin typeface="Calibri" panose="020F0502020204030204" pitchFamily="34" charset="0"/>
                <a:cs typeface="Calibri" panose="020F0502020204030204" pitchFamily="34" charset="0"/>
              </a:rPr>
              <a:t>Starving the Anxiety Gremlin</a:t>
            </a:r>
            <a:r>
              <a:rPr lang="en-GB" sz="2000" dirty="0">
                <a:latin typeface="Calibri" panose="020F0502020204030204" pitchFamily="34" charset="0"/>
                <a:cs typeface="Calibri" panose="020F0502020204030204" pitchFamily="34" charset="0"/>
              </a:rPr>
              <a:t>’ by Kate Colling-Donnelly</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a:t>
            </a:r>
            <a:r>
              <a:rPr lang="en-GB" sz="2000" b="1" dirty="0">
                <a:latin typeface="Calibri" panose="020F0502020204030204" pitchFamily="34" charset="0"/>
                <a:cs typeface="Calibri" panose="020F0502020204030204" pitchFamily="34" charset="0"/>
              </a:rPr>
              <a:t>Think Good, Feel Good</a:t>
            </a:r>
            <a:r>
              <a:rPr lang="en-GB" sz="2000" dirty="0">
                <a:latin typeface="Calibri" panose="020F0502020204030204" pitchFamily="34" charset="0"/>
                <a:cs typeface="Calibri" panose="020F0502020204030204" pitchFamily="34" charset="0"/>
              </a:rPr>
              <a:t>’ by Paul Stallard</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a:t>
            </a:r>
            <a:r>
              <a:rPr lang="en-GB" sz="2000" b="1" dirty="0">
                <a:latin typeface="Calibri" panose="020F0502020204030204" pitchFamily="34" charset="0"/>
                <a:cs typeface="Calibri" panose="020F0502020204030204" pitchFamily="34" charset="0"/>
              </a:rPr>
              <a:t>What To Do when You Worry Too Much</a:t>
            </a:r>
            <a:r>
              <a:rPr lang="en-GB" sz="2000" dirty="0">
                <a:latin typeface="Calibri" panose="020F0502020204030204" pitchFamily="34" charset="0"/>
                <a:cs typeface="Calibri" panose="020F0502020204030204" pitchFamily="34" charset="0"/>
              </a:rPr>
              <a:t>’ by Dawn Huebner</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b="1" dirty="0">
                <a:latin typeface="Calibri" panose="020F0502020204030204" pitchFamily="34" charset="0"/>
                <a:cs typeface="Calibri" panose="020F0502020204030204" pitchFamily="34" charset="0"/>
              </a:rPr>
              <a:t>‘Supporting children’s transition to secondary school: Guidance for </a:t>
            </a:r>
          </a:p>
          <a:p>
            <a:pPr marL="0" indent="0">
              <a:buNone/>
            </a:pPr>
            <a:r>
              <a:rPr lang="en-GB" sz="2000" b="1" dirty="0">
                <a:latin typeface="Calibri" panose="020F0502020204030204" pitchFamily="34" charset="0"/>
                <a:cs typeface="Calibri" panose="020F0502020204030204" pitchFamily="34" charset="0"/>
              </a:rPr>
              <a:t>parents and carers’</a:t>
            </a:r>
            <a:r>
              <a:rPr lang="en-GB" sz="2000" dirty="0">
                <a:latin typeface="Calibri" panose="020F0502020204030204" pitchFamily="34" charset="0"/>
                <a:cs typeface="Calibri" panose="020F0502020204030204" pitchFamily="34" charset="0"/>
              </a:rPr>
              <a:t> by Anna Freud Centre (</a:t>
            </a:r>
            <a:r>
              <a:rPr lang="en-GB" sz="2000" dirty="0">
                <a:latin typeface="Calibri" panose="020F0502020204030204" pitchFamily="34" charset="0"/>
                <a:cs typeface="Calibri" panose="020F0502020204030204" pitchFamily="34" charset="0"/>
                <a:hlinkClick r:id="rId3"/>
              </a:rPr>
              <a:t>Supporting children's transition to secondary school | </a:t>
            </a:r>
            <a:r>
              <a:rPr lang="en-GB" sz="2000" dirty="0" err="1">
                <a:latin typeface="Calibri" panose="020F0502020204030204" pitchFamily="34" charset="0"/>
                <a:cs typeface="Calibri" panose="020F0502020204030204" pitchFamily="34" charset="0"/>
                <a:hlinkClick r:id="rId3"/>
              </a:rPr>
              <a:t>Childrens</a:t>
            </a:r>
            <a:r>
              <a:rPr lang="en-GB" sz="2000" dirty="0">
                <a:latin typeface="Calibri" panose="020F0502020204030204" pitchFamily="34" charset="0"/>
                <a:cs typeface="Calibri" panose="020F0502020204030204" pitchFamily="34" charset="0"/>
                <a:hlinkClick r:id="rId3"/>
              </a:rPr>
              <a:t> mental health and wellbeing in schools | Anna Freud Centre</a:t>
            </a:r>
            <a:r>
              <a:rPr lang="en-GB" sz="2000" dirty="0">
                <a:latin typeface="Calibri" panose="020F0502020204030204" pitchFamily="34" charset="0"/>
                <a:cs typeface="Calibri" panose="020F0502020204030204" pitchFamily="34" charset="0"/>
              </a:rPr>
              <a:t>)</a:t>
            </a:r>
            <a:endParaRPr lang="en-GB" sz="2000" b="1"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96A0939-D13B-4D6D-BDA7-AB8986D4A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459" y="1871030"/>
            <a:ext cx="2260051" cy="2260051"/>
          </a:xfrm>
          <a:prstGeom prst="rect">
            <a:avLst/>
          </a:prstGeom>
        </p:spPr>
      </p:pic>
      <p:pic>
        <p:nvPicPr>
          <p:cNvPr id="12" name="Picture 11">
            <a:extLst>
              <a:ext uri="{FF2B5EF4-FFF2-40B4-BE49-F238E27FC236}">
                <a16:creationId xmlns:a16="http://schemas.microsoft.com/office/drawing/2014/main" id="{D62453FB-3CB4-4880-8510-CA9EED5E41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2675" y="1767607"/>
            <a:ext cx="1895829" cy="2432023"/>
          </a:xfrm>
          <a:prstGeom prst="rect">
            <a:avLst/>
          </a:prstGeom>
        </p:spPr>
      </p:pic>
      <p:pic>
        <p:nvPicPr>
          <p:cNvPr id="16" name="Picture 15">
            <a:extLst>
              <a:ext uri="{FF2B5EF4-FFF2-40B4-BE49-F238E27FC236}">
                <a16:creationId xmlns:a16="http://schemas.microsoft.com/office/drawing/2014/main" id="{E3F9A225-8F7E-4A12-B9D9-6762B8653D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7111" y="2100288"/>
            <a:ext cx="1876425" cy="2428875"/>
          </a:xfrm>
          <a:prstGeom prst="rect">
            <a:avLst/>
          </a:prstGeom>
        </p:spPr>
      </p:pic>
      <p:pic>
        <p:nvPicPr>
          <p:cNvPr id="15" name="Picture 14">
            <a:extLst>
              <a:ext uri="{FF2B5EF4-FFF2-40B4-BE49-F238E27FC236}">
                <a16:creationId xmlns:a16="http://schemas.microsoft.com/office/drawing/2014/main" id="{4A6C3132-7D2C-4C66-80DD-D9C408A1F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1531" y="3812559"/>
            <a:ext cx="1557073" cy="2152184"/>
          </a:xfrm>
          <a:prstGeom prst="rect">
            <a:avLst/>
          </a:prstGeom>
        </p:spPr>
      </p:pic>
      <p:pic>
        <p:nvPicPr>
          <p:cNvPr id="5" name="Picture 4">
            <a:extLst>
              <a:ext uri="{FF2B5EF4-FFF2-40B4-BE49-F238E27FC236}">
                <a16:creationId xmlns:a16="http://schemas.microsoft.com/office/drawing/2014/main" id="{FEBE9AF4-85B0-4395-AC7D-73D790B34CBD}"/>
              </a:ext>
            </a:extLst>
          </p:cNvPr>
          <p:cNvPicPr>
            <a:picLocks noChangeAspect="1"/>
          </p:cNvPicPr>
          <p:nvPr/>
        </p:nvPicPr>
        <p:blipFill>
          <a:blip r:embed="rId9"/>
          <a:stretch>
            <a:fillRect/>
          </a:stretch>
        </p:blipFill>
        <p:spPr>
          <a:xfrm>
            <a:off x="8043152" y="3660443"/>
            <a:ext cx="1626621" cy="2275705"/>
          </a:xfrm>
          <a:prstGeom prst="rect">
            <a:avLst/>
          </a:prstGeom>
        </p:spPr>
      </p:pic>
    </p:spTree>
    <p:extLst>
      <p:ext uri="{BB962C8B-B14F-4D97-AF65-F5344CB8AC3E}">
        <p14:creationId xmlns:p14="http://schemas.microsoft.com/office/powerpoint/2010/main" val="2508718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apps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395224" y="2036308"/>
            <a:ext cx="10148951" cy="4471098"/>
          </a:xfrm>
        </p:spPr>
        <p:txBody>
          <a:bodyPr>
            <a:noAutofit/>
          </a:bodyPr>
          <a:lstStyle/>
          <a:p>
            <a:pPr marL="0" indent="0">
              <a:buNone/>
            </a:pPr>
            <a:r>
              <a:rPr kumimoji="0" lang="en-GB" altLang="en-US" sz="16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The Worry Box (Managing Worries) </a:t>
            </a:r>
            <a:r>
              <a:rPr kumimoji="0" lang="en-GB" altLang="en-US" sz="16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Put your worries away in a box! While that statement seems too good to be true, this app’s idea is to help you deal with and manage your worries. You keep a personal diary in the app where you input your worries. The Worry Box then helps you decide if the worry is unimportant, important, controllable, or uncontrollable. Depending on the worry, the app will give you techniques to help manage it, like next steps or coping statements to tell yourself.</a:t>
            </a:r>
          </a:p>
          <a:p>
            <a:pPr marL="0" indent="0">
              <a:buNone/>
            </a:pPr>
            <a:r>
              <a:rPr kumimoji="0" lang="en-GB"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Smiling Minds (Mindfulness) </a:t>
            </a:r>
            <a:r>
              <a:rPr kumimoji="0" lang="en-GB"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smiling mind is a mindfulness app that supports positive mental health and wellbeing. The programs education app is designed for both primary and secondary aged children. </a:t>
            </a:r>
          </a:p>
          <a:p>
            <a:pPr marL="0" indent="0">
              <a:buNone/>
            </a:pPr>
            <a:r>
              <a:rPr kumimoji="0" lang="en-GB"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Stop, Breathe &amp; Think Kids (5-10 y/o emotional literacy/sleep) </a:t>
            </a:r>
            <a:r>
              <a:rPr kumimoji="0" lang="en-GB"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Only for Apple devices currently, focusses upon emotional literacy, calmness and sleep. App has an activity focus and uses emoticons and games to help young people</a:t>
            </a:r>
            <a:endPar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indent="0">
              <a:buNone/>
            </a:pPr>
            <a:r>
              <a:rPr lang="en-GB" sz="1600" b="1" dirty="0">
                <a:latin typeface="Calibri" panose="020F0502020204030204" pitchFamily="34" charset="0"/>
                <a:cs typeface="Calibri" panose="020F0502020204030204" pitchFamily="34" charset="0"/>
              </a:rPr>
              <a:t>Mindful Gnats</a:t>
            </a:r>
            <a:r>
              <a:rPr lang="en-GB" sz="1600" dirty="0">
                <a:latin typeface="Calibri" panose="020F0502020204030204" pitchFamily="34" charset="0"/>
                <a:cs typeface="Calibri" panose="020F0502020204030204" pitchFamily="34" charset="0"/>
              </a:rPr>
              <a:t> is an app designed to teach young people simple mindfulness and relaxation skills. It can be used to help mindfulness practice when playing the Mindful Gnats desktop game (see www.peskygnats.com for details) or as a stand alone aid to mindful practice. These skills can help to reduce stress, and improve awareness of your body, mind and world. </a:t>
            </a:r>
          </a:p>
          <a:p>
            <a:pPr marL="0" indent="0">
              <a:buNone/>
            </a:pPr>
            <a:r>
              <a:rPr lang="en-GB" sz="1600" b="1" dirty="0">
                <a:latin typeface="Calibri" panose="020F0502020204030204" pitchFamily="34" charset="0"/>
                <a:cs typeface="Calibri" panose="020F0502020204030204" pitchFamily="34" charset="0"/>
              </a:rPr>
              <a:t>Headspace</a:t>
            </a:r>
            <a:r>
              <a:rPr lang="en-GB" sz="1600" dirty="0">
                <a:latin typeface="Calibri" panose="020F0502020204030204" pitchFamily="34" charset="0"/>
                <a:cs typeface="Calibri" panose="020F0502020204030204" pitchFamily="34" charset="0"/>
              </a:rPr>
              <a:t> – mindfulness app with a kids section.</a:t>
            </a: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The Worry Box">
            <a:extLst>
              <a:ext uri="{FF2B5EF4-FFF2-40B4-BE49-F238E27FC236}">
                <a16:creationId xmlns:a16="http://schemas.microsoft.com/office/drawing/2014/main" id="{81470C63-BE23-4CD9-9DBB-EA6A8F5A9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912" y="2158620"/>
            <a:ext cx="8286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Image result for smiling minds app">
            <a:extLst>
              <a:ext uri="{FF2B5EF4-FFF2-40B4-BE49-F238E27FC236}">
                <a16:creationId xmlns:a16="http://schemas.microsoft.com/office/drawing/2014/main" id="{95F58518-EF3E-4235-B6CF-A677A5E49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5460" y="3265501"/>
            <a:ext cx="861788" cy="8617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descr="Image result for stop breathe and think kids app focus calm and sleep">
            <a:extLst>
              <a:ext uri="{FF2B5EF4-FFF2-40B4-BE49-F238E27FC236}">
                <a16:creationId xmlns:a16="http://schemas.microsoft.com/office/drawing/2014/main" id="{E28DDB9E-E0D0-4953-A736-77DB07AD0F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572558" y="4132262"/>
            <a:ext cx="82867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76F0A4D-1057-449E-9E33-478F84C64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5819" y="4926635"/>
            <a:ext cx="1607858" cy="786398"/>
          </a:xfrm>
          <a:prstGeom prst="rect">
            <a:avLst/>
          </a:prstGeom>
        </p:spPr>
      </p:pic>
      <p:pic>
        <p:nvPicPr>
          <p:cNvPr id="1026" name="Picture 2" descr="See the source image">
            <a:extLst>
              <a:ext uri="{FF2B5EF4-FFF2-40B4-BE49-F238E27FC236}">
                <a16:creationId xmlns:a16="http://schemas.microsoft.com/office/drawing/2014/main" id="{0F1EF191-C433-4CFC-B55B-39E2B9BFB9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5432" y="5826852"/>
            <a:ext cx="1054926" cy="91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794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2021" y="2055813"/>
            <a:ext cx="11398504" cy="4471098"/>
          </a:xfrm>
        </p:spPr>
        <p:txBody>
          <a:bodyPr>
            <a:noAutofit/>
          </a:bodyPr>
          <a:lstStyle/>
          <a:p>
            <a:pPr marL="0" indent="0">
              <a:buNone/>
            </a:pPr>
            <a:r>
              <a:rPr lang="en-US" sz="1800" b="1" dirty="0">
                <a:latin typeface="Calibri" panose="020F0502020204030204" pitchFamily="34" charset="0"/>
                <a:cs typeface="Calibri" panose="020F0502020204030204" pitchFamily="34" charset="0"/>
              </a:rPr>
              <a:t>Open Minds </a:t>
            </a:r>
            <a:r>
              <a:rPr lang="en-US" sz="1800" dirty="0">
                <a:latin typeface="Calibri" panose="020F0502020204030204" pitchFamily="34" charset="0"/>
                <a:cs typeface="Calibri" panose="020F0502020204030204" pitchFamily="34" charset="0"/>
              </a:rPr>
              <a:t>website – advice and resources for young people, parents and schools. </a:t>
            </a:r>
          </a:p>
          <a:p>
            <a:pPr marL="0" indent="0">
              <a:buNone/>
            </a:pPr>
            <a:r>
              <a:rPr lang="en-US" sz="1800" dirty="0">
                <a:latin typeface="Calibri" panose="020F0502020204030204" pitchFamily="34" charset="0"/>
                <a:cs typeface="Calibri" panose="020F0502020204030204" pitchFamily="34" charset="0"/>
                <a:hlinkClick r:id="rId3"/>
              </a:rPr>
              <a:t>www.openmindscalderdale.org.uk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Mentally Healthy Schools </a:t>
            </a:r>
            <a:r>
              <a:rPr lang="en-US" sz="1800" dirty="0">
                <a:latin typeface="Calibri" panose="020F0502020204030204" pitchFamily="34" charset="0"/>
                <a:cs typeface="Calibri" panose="020F0502020204030204" pitchFamily="34" charset="0"/>
              </a:rPr>
              <a:t>website by Anna Freud – resources for young people and schools.</a:t>
            </a:r>
          </a:p>
          <a:p>
            <a:pPr marL="0" indent="0">
              <a:buNone/>
            </a:pPr>
            <a:r>
              <a:rPr lang="en-US" sz="1800" dirty="0">
                <a:latin typeface="Calibri" panose="020F0502020204030204" pitchFamily="34" charset="0"/>
                <a:cs typeface="Calibri" panose="020F0502020204030204" pitchFamily="34" charset="0"/>
                <a:hlinkClick r:id="rId4"/>
              </a:rPr>
              <a:t>www.mentallyhealthyschools.org.uk</a:t>
            </a: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err="1">
                <a:latin typeface="Calibri" panose="020F0502020204030204" pitchFamily="34" charset="0"/>
                <a:cs typeface="Calibri" panose="020F0502020204030204" pitchFamily="34" charset="0"/>
              </a:rPr>
              <a:t>Kooth</a:t>
            </a:r>
            <a:r>
              <a:rPr lang="en-US" sz="1800" dirty="0">
                <a:latin typeface="Calibri" panose="020F0502020204030204" pitchFamily="34" charset="0"/>
                <a:cs typeface="Calibri" panose="020F0502020204030204" pitchFamily="34" charset="0"/>
              </a:rPr>
              <a:t> – safe, online, anonymous counselling for 10—25 year </a:t>
            </a:r>
            <a:r>
              <a:rPr lang="en-US" sz="1800" dirty="0" err="1">
                <a:latin typeface="Calibri" panose="020F0502020204030204" pitchFamily="34" charset="0"/>
                <a:cs typeface="Calibri" panose="020F0502020204030204" pitchFamily="34" charset="0"/>
              </a:rPr>
              <a:t>olds</a:t>
            </a:r>
            <a:r>
              <a:rPr lang="en-US" sz="1800" dirty="0">
                <a:latin typeface="Calibri" panose="020F0502020204030204" pitchFamily="34" charset="0"/>
                <a:cs typeface="Calibri" panose="020F0502020204030204" pitchFamily="34" charset="0"/>
              </a:rPr>
              <a:t>.</a:t>
            </a:r>
          </a:p>
          <a:p>
            <a:pPr marL="0" indent="0">
              <a:buNone/>
            </a:pPr>
            <a:r>
              <a:rPr lang="en-US" sz="1800" dirty="0">
                <a:latin typeface="Calibri" panose="020F0502020204030204" pitchFamily="34" charset="0"/>
                <a:cs typeface="Calibri" panose="020F0502020204030204" pitchFamily="34" charset="0"/>
                <a:hlinkClick r:id="rId5"/>
              </a:rPr>
              <a:t>www.kooth.com</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Time Out </a:t>
            </a:r>
            <a:r>
              <a:rPr lang="en-US" sz="1800" dirty="0">
                <a:latin typeface="Calibri" panose="020F0502020204030204" pitchFamily="34" charset="0"/>
                <a:cs typeface="Calibri" panose="020F0502020204030204" pitchFamily="34" charset="0"/>
              </a:rPr>
              <a:t>– simple guidance around emotional wellbeing, managing worries and looking after yourself. 10 – 19 years.</a:t>
            </a:r>
          </a:p>
          <a:p>
            <a:pPr marL="0" indent="0">
              <a:buNone/>
            </a:pPr>
            <a:r>
              <a:rPr lang="en-US" sz="1800" dirty="0">
                <a:latin typeface="Calibri" panose="020F0502020204030204" pitchFamily="34" charset="0"/>
                <a:cs typeface="Calibri" panose="020F0502020204030204" pitchFamily="34" charset="0"/>
                <a:hlinkClick r:id="rId6"/>
              </a:rPr>
              <a:t>www.timeoutcalderdale.co.uk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3A7EE421-9816-40C8-A802-C66F80F096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0887" y="2113081"/>
            <a:ext cx="1436370" cy="5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DA11E2-FDFB-40DA-9B18-248229F3A341}"/>
              </a:ext>
            </a:extLst>
          </p:cNvPr>
          <p:cNvPicPr>
            <a:picLocks noChangeAspect="1"/>
          </p:cNvPicPr>
          <p:nvPr/>
        </p:nvPicPr>
        <p:blipFill>
          <a:blip r:embed="rId8"/>
          <a:stretch>
            <a:fillRect/>
          </a:stretch>
        </p:blipFill>
        <p:spPr>
          <a:xfrm>
            <a:off x="7146925" y="4491387"/>
            <a:ext cx="1633855" cy="816928"/>
          </a:xfrm>
          <a:prstGeom prst="rect">
            <a:avLst/>
          </a:prstGeom>
        </p:spPr>
      </p:pic>
      <p:pic>
        <p:nvPicPr>
          <p:cNvPr id="11" name="Picture 10">
            <a:extLst>
              <a:ext uri="{FF2B5EF4-FFF2-40B4-BE49-F238E27FC236}">
                <a16:creationId xmlns:a16="http://schemas.microsoft.com/office/drawing/2014/main" id="{EADCF983-BB2F-4E11-B67A-7E70D615B7B8}"/>
              </a:ext>
            </a:extLst>
          </p:cNvPr>
          <p:cNvPicPr>
            <a:picLocks noChangeAspect="1"/>
          </p:cNvPicPr>
          <p:nvPr/>
        </p:nvPicPr>
        <p:blipFill>
          <a:blip r:embed="rId9"/>
          <a:stretch>
            <a:fillRect/>
          </a:stretch>
        </p:blipFill>
        <p:spPr>
          <a:xfrm>
            <a:off x="10262235" y="5127478"/>
            <a:ext cx="1558290" cy="791918"/>
          </a:xfrm>
          <a:prstGeom prst="rect">
            <a:avLst/>
          </a:prstGeom>
        </p:spPr>
      </p:pic>
    </p:spTree>
    <p:extLst>
      <p:ext uri="{BB962C8B-B14F-4D97-AF65-F5344CB8AC3E}">
        <p14:creationId xmlns:p14="http://schemas.microsoft.com/office/powerpoint/2010/main" val="32962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39937" y="1881252"/>
            <a:ext cx="10371066" cy="4471098"/>
          </a:xfrm>
        </p:spPr>
        <p:txBody>
          <a:bodyPr>
            <a:noAutofit/>
          </a:bodyPr>
          <a:lstStyle/>
          <a:p>
            <a:pPr marL="0" indent="0">
              <a:buNone/>
            </a:pPr>
            <a:r>
              <a:rPr lang="en-US" sz="1600" b="1" dirty="0">
                <a:latin typeface="Calibri" panose="020F0502020204030204" pitchFamily="34" charset="0"/>
                <a:cs typeface="Calibri" panose="020F0502020204030204" pitchFamily="34" charset="0"/>
              </a:rPr>
              <a:t>Barnardo’s Positive Identities </a:t>
            </a:r>
            <a:r>
              <a:rPr lang="en-US" sz="1600" dirty="0">
                <a:latin typeface="Calibri" panose="020F0502020204030204" pitchFamily="34" charset="0"/>
                <a:cs typeface="Calibri" panose="020F0502020204030204" pitchFamily="34" charset="0"/>
              </a:rPr>
              <a:t>– specialist advice and support to those who identify or are questioning their sexual and/or gender identity. 8-25 years.</a:t>
            </a:r>
          </a:p>
          <a:p>
            <a:pPr marL="0" indent="0">
              <a:buNone/>
            </a:pPr>
            <a:r>
              <a:rPr lang="en-GB" sz="1600" dirty="0">
                <a:latin typeface="Calibri" panose="020F0502020204030204" pitchFamily="34" charset="0"/>
                <a:cs typeface="Calibri" panose="020F0502020204030204" pitchFamily="34" charset="0"/>
              </a:rPr>
              <a:t>Contact details: 01422 371993 or PositiveIdentities@barnardos.org.uk</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The Brew Project </a:t>
            </a:r>
            <a:r>
              <a:rPr lang="en-US" sz="1600" dirty="0">
                <a:latin typeface="Calibri" panose="020F0502020204030204" pitchFamily="34" charset="0"/>
                <a:cs typeface="Calibri" panose="020F0502020204030204" pitchFamily="34" charset="0"/>
              </a:rPr>
              <a:t>– 1:1 support sessions with a wellbeing officer or a 1:1 walk and talk service. 5-17 years.</a:t>
            </a:r>
          </a:p>
          <a:p>
            <a:pPr marL="0" indent="0">
              <a:buNone/>
            </a:pPr>
            <a:r>
              <a:rPr lang="en-GB" sz="1600" dirty="0">
                <a:latin typeface="Calibri" panose="020F0502020204030204" pitchFamily="34" charset="0"/>
                <a:cs typeface="Calibri" panose="020F0502020204030204" pitchFamily="34" charset="0"/>
              </a:rPr>
              <a:t>Contact details: 01422 730015 or support@invictuswellbeing.com</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Branching Out </a:t>
            </a:r>
            <a:r>
              <a:rPr lang="en-US" sz="1600" dirty="0">
                <a:latin typeface="Calibri" panose="020F0502020204030204" pitchFamily="34" charset="0"/>
                <a:cs typeface="Calibri" panose="020F0502020204030204" pitchFamily="34" charset="0"/>
              </a:rPr>
              <a:t>– specialist support and advice around drugs and alcohol. 10-21 years.</a:t>
            </a:r>
          </a:p>
          <a:p>
            <a:pPr marL="0" indent="0">
              <a:buNone/>
            </a:pPr>
            <a:r>
              <a:rPr lang="en-GB" sz="1600" dirty="0">
                <a:latin typeface="Calibri" panose="020F0502020204030204" pitchFamily="34" charset="0"/>
                <a:cs typeface="Calibri" panose="020F0502020204030204" pitchFamily="34" charset="0"/>
              </a:rPr>
              <a:t>Contact details: 01422 415550</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Calderdale School Nursing Team</a:t>
            </a:r>
            <a:r>
              <a:rPr lang="en-US" sz="1600" dirty="0">
                <a:latin typeface="Calibri" panose="020F0502020204030204" pitchFamily="34" charset="0"/>
                <a:cs typeface="Calibri" panose="020F0502020204030204" pitchFamily="34" charset="0"/>
              </a:rPr>
              <a:t> - </a:t>
            </a:r>
            <a:r>
              <a:rPr lang="en-GB" sz="1600" dirty="0">
                <a:effectLst/>
                <a:latin typeface="Calibri" panose="020F0502020204030204" pitchFamily="34" charset="0"/>
                <a:ea typeface="Calibri" panose="020F0502020204030204" pitchFamily="34" charset="0"/>
                <a:cs typeface="Calibri" panose="020F0502020204030204" pitchFamily="34" charset="0"/>
              </a:rPr>
              <a:t>help to manage long and short-term conditions in education settings for children and young people. 5-19 years.</a:t>
            </a:r>
          </a:p>
          <a:p>
            <a:pPr marL="0" indent="0">
              <a:buNone/>
            </a:pPr>
            <a:r>
              <a:rPr lang="en-GB" sz="1600" dirty="0">
                <a:latin typeface="Calibri" panose="020F0502020204030204" pitchFamily="34" charset="0"/>
                <a:cs typeface="Calibri" panose="020F0502020204030204" pitchFamily="34" charset="0"/>
              </a:rPr>
              <a:t>Contact details: </a:t>
            </a:r>
            <a:r>
              <a:rPr lang="en-GB" sz="1600" dirty="0">
                <a:effectLst/>
                <a:latin typeface="Calibri" panose="020F0502020204030204" pitchFamily="34" charset="0"/>
                <a:ea typeface="Calibri" panose="020F0502020204030204" pitchFamily="34" charset="0"/>
                <a:cs typeface="Calibri" panose="020F0502020204030204" pitchFamily="34" charset="0"/>
              </a:rPr>
              <a:t>030 3330 9974 (duty line) or online referral via </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online referral form</a:t>
            </a:r>
            <a:r>
              <a:rPr lang="en-GB" sz="16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C71689F-8AEA-4331-8A3C-0981B475F5F3}"/>
              </a:ext>
            </a:extLst>
          </p:cNvPr>
          <p:cNvPicPr>
            <a:picLocks noChangeAspect="1"/>
          </p:cNvPicPr>
          <p:nvPr/>
        </p:nvPicPr>
        <p:blipFill>
          <a:blip r:embed="rId5"/>
          <a:stretch>
            <a:fillRect/>
          </a:stretch>
        </p:blipFill>
        <p:spPr>
          <a:xfrm>
            <a:off x="9769733" y="3297090"/>
            <a:ext cx="1246188" cy="1196340"/>
          </a:xfrm>
          <a:prstGeom prst="rect">
            <a:avLst/>
          </a:prstGeom>
        </p:spPr>
      </p:pic>
      <p:pic>
        <p:nvPicPr>
          <p:cNvPr id="11" name="Picture 10">
            <a:extLst>
              <a:ext uri="{FF2B5EF4-FFF2-40B4-BE49-F238E27FC236}">
                <a16:creationId xmlns:a16="http://schemas.microsoft.com/office/drawing/2014/main" id="{1B16CE15-EC48-4D68-9F14-A6155AADA5AE}"/>
              </a:ext>
            </a:extLst>
          </p:cNvPr>
          <p:cNvPicPr>
            <a:picLocks noChangeAspect="1"/>
          </p:cNvPicPr>
          <p:nvPr/>
        </p:nvPicPr>
        <p:blipFill>
          <a:blip r:embed="rId6"/>
          <a:stretch>
            <a:fillRect/>
          </a:stretch>
        </p:blipFill>
        <p:spPr>
          <a:xfrm>
            <a:off x="10574433" y="1915159"/>
            <a:ext cx="1390033" cy="1196340"/>
          </a:xfrm>
          <a:prstGeom prst="rect">
            <a:avLst/>
          </a:prstGeom>
        </p:spPr>
      </p:pic>
      <p:pic>
        <p:nvPicPr>
          <p:cNvPr id="6" name="Picture 5">
            <a:extLst>
              <a:ext uri="{FF2B5EF4-FFF2-40B4-BE49-F238E27FC236}">
                <a16:creationId xmlns:a16="http://schemas.microsoft.com/office/drawing/2014/main" id="{9964D7A9-EA55-43EC-838F-1DEED6B6FFF4}"/>
              </a:ext>
            </a:extLst>
          </p:cNvPr>
          <p:cNvPicPr>
            <a:picLocks noChangeAspect="1"/>
          </p:cNvPicPr>
          <p:nvPr/>
        </p:nvPicPr>
        <p:blipFill>
          <a:blip r:embed="rId7"/>
          <a:stretch>
            <a:fillRect/>
          </a:stretch>
        </p:blipFill>
        <p:spPr>
          <a:xfrm>
            <a:off x="7910822" y="4258255"/>
            <a:ext cx="1653993" cy="1308101"/>
          </a:xfrm>
          <a:prstGeom prst="rect">
            <a:avLst/>
          </a:prstGeom>
        </p:spPr>
      </p:pic>
    </p:spTree>
    <p:extLst>
      <p:ext uri="{BB962C8B-B14F-4D97-AF65-F5344CB8AC3E}">
        <p14:creationId xmlns:p14="http://schemas.microsoft.com/office/powerpoint/2010/main" val="3023821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2021" y="2055813"/>
            <a:ext cx="10371066" cy="4471098"/>
          </a:xfrm>
        </p:spPr>
        <p:txBody>
          <a:bodyPr>
            <a:noAutofit/>
          </a:bodyPr>
          <a:lstStyle/>
          <a:p>
            <a:pPr marL="0" indent="0">
              <a:buNone/>
            </a:pPr>
            <a:r>
              <a:rPr lang="en-US" sz="1800" b="1" dirty="0">
                <a:latin typeface="Calibri" panose="020F0502020204030204" pitchFamily="34" charset="0"/>
                <a:cs typeface="Calibri" panose="020F0502020204030204" pitchFamily="34" charset="0"/>
              </a:rPr>
              <a:t>Calderdale Young </a:t>
            </a:r>
            <a:r>
              <a:rPr lang="en-US" sz="1800" b="1" dirty="0" err="1">
                <a:latin typeface="Calibri" panose="020F0502020204030204" pitchFamily="34" charset="0"/>
                <a:cs typeface="Calibri" panose="020F0502020204030204" pitchFamily="34" charset="0"/>
              </a:rPr>
              <a:t>Carer’s</a:t>
            </a:r>
            <a:r>
              <a:rPr lang="en-US" sz="1800" b="1" dirty="0">
                <a:latin typeface="Calibri" panose="020F0502020204030204" pitchFamily="34" charset="0"/>
                <a:cs typeface="Calibri" panose="020F0502020204030204" pitchFamily="34" charset="0"/>
              </a:rPr>
              <a:t> Service </a:t>
            </a:r>
            <a:r>
              <a:rPr lang="en-US" sz="1800" dirty="0">
                <a:latin typeface="Calibri" panose="020F0502020204030204" pitchFamily="34" charset="0"/>
                <a:cs typeface="Calibri" panose="020F0502020204030204" pitchFamily="34" charset="0"/>
              </a:rPr>
              <a:t>– advice and guidance on being a young </a:t>
            </a:r>
            <a:r>
              <a:rPr lang="en-US" sz="1800" dirty="0" err="1">
                <a:latin typeface="Calibri" panose="020F0502020204030204" pitchFamily="34" charset="0"/>
                <a:cs typeface="Calibri" panose="020F0502020204030204" pitchFamily="34" charset="0"/>
              </a:rPr>
              <a:t>carer</a:t>
            </a:r>
            <a:r>
              <a:rPr lang="en-US" sz="1800" dirty="0">
                <a:latin typeface="Calibri" panose="020F0502020204030204" pitchFamily="34" charset="0"/>
                <a:cs typeface="Calibri" panose="020F0502020204030204" pitchFamily="34" charset="0"/>
              </a:rPr>
              <a:t>. 8-18 years.</a:t>
            </a:r>
          </a:p>
          <a:p>
            <a:pPr marL="0" indent="0">
              <a:buNone/>
            </a:pPr>
            <a:r>
              <a:rPr lang="en-GB" sz="1800" dirty="0">
                <a:latin typeface="Calibri" panose="020F0502020204030204" pitchFamily="34" charset="0"/>
                <a:cs typeface="Calibri" panose="020F0502020204030204" pitchFamily="34" charset="0"/>
              </a:rPr>
              <a:t>Contact details: 01422 261208 or </a:t>
            </a:r>
            <a:r>
              <a:rPr lang="en-GB" sz="1800" dirty="0">
                <a:latin typeface="Calibri" panose="020F0502020204030204" pitchFamily="34" charset="0"/>
                <a:cs typeface="Calibri" panose="020F0502020204030204" pitchFamily="34" charset="0"/>
                <a:hlinkClick r:id="rId3"/>
              </a:rPr>
              <a:t>www.calderdale.gov.uk/ycs</a:t>
            </a:r>
            <a:r>
              <a:rPr lang="en-GB" sz="1800" dirty="0">
                <a:latin typeface="Calibri" panose="020F0502020204030204" pitchFamily="34" charset="0"/>
                <a:cs typeface="Calibri" panose="020F0502020204030204" pitchFamily="34" charset="0"/>
              </a:rPr>
              <a:t> </a:t>
            </a:r>
          </a:p>
          <a:p>
            <a:pPr marL="0" indent="0">
              <a:buNone/>
            </a:pPr>
            <a:endParaRPr lang="en-GB" sz="1800" dirty="0">
              <a:latin typeface="Calibri" panose="020F0502020204030204" pitchFamily="34" charset="0"/>
              <a:cs typeface="Calibri" panose="020F0502020204030204" pitchFamily="34" charset="0"/>
            </a:endParaRPr>
          </a:p>
          <a:p>
            <a:pPr marL="0" indent="0">
              <a:buNone/>
            </a:pPr>
            <a:r>
              <a:rPr lang="en-GB" sz="1800" b="1" dirty="0">
                <a:latin typeface="Calibri" panose="020F0502020204030204" pitchFamily="34" charset="0"/>
                <a:cs typeface="Calibri" panose="020F0502020204030204" pitchFamily="34" charset="0"/>
              </a:rPr>
              <a:t>Noah’s Ark </a:t>
            </a:r>
            <a:r>
              <a:rPr lang="en-GB" sz="1800" dirty="0">
                <a:latin typeface="Calibri" panose="020F0502020204030204" pitchFamily="34" charset="0"/>
                <a:cs typeface="Calibri" panose="020F0502020204030204" pitchFamily="34" charset="0"/>
              </a:rPr>
              <a:t>– therapeutic services for young people and bereavement support group. Paid service.</a:t>
            </a:r>
          </a:p>
          <a:p>
            <a:pPr marL="0" indent="0">
              <a:buNone/>
            </a:pPr>
            <a:r>
              <a:rPr lang="en-US" sz="1800" dirty="0">
                <a:latin typeface="Calibri" panose="020F0502020204030204" pitchFamily="34" charset="0"/>
                <a:cs typeface="Calibri" panose="020F0502020204030204" pitchFamily="34" charset="0"/>
                <a:hlinkClick r:id="rId4"/>
              </a:rPr>
              <a:t>www.noahsarkcentre.org.uk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Open Minds (CAMHS) </a:t>
            </a:r>
            <a:r>
              <a:rPr lang="en-US" sz="1800" dirty="0">
                <a:latin typeface="Calibri" panose="020F0502020204030204" pitchFamily="34" charset="0"/>
                <a:cs typeface="Calibri" panose="020F0502020204030204" pitchFamily="34" charset="0"/>
              </a:rPr>
              <a:t>– signposting, advice and mental health interventions for children aged 5-18 years. Also offers consultation, support, advice, training and referral guidance to parents/</a:t>
            </a:r>
            <a:r>
              <a:rPr lang="en-US" sz="1800" dirty="0" err="1">
                <a:latin typeface="Calibri" panose="020F0502020204030204" pitchFamily="34" charset="0"/>
                <a:cs typeface="Calibri" panose="020F0502020204030204" pitchFamily="34" charset="0"/>
              </a:rPr>
              <a:t>carers</a:t>
            </a:r>
            <a:r>
              <a:rPr lang="en-US" sz="1800" dirty="0">
                <a:latin typeface="Calibri" panose="020F0502020204030204" pitchFamily="34" charset="0"/>
                <a:cs typeface="Calibri" panose="020F0502020204030204" pitchFamily="34" charset="0"/>
              </a:rPr>
              <a:t>, young people and professionals.</a:t>
            </a:r>
          </a:p>
          <a:p>
            <a:pPr marL="0" indent="0">
              <a:buNone/>
            </a:pPr>
            <a:r>
              <a:rPr lang="en-US" sz="1800" dirty="0">
                <a:latin typeface="Calibri" panose="020F0502020204030204" pitchFamily="34" charset="0"/>
                <a:cs typeface="Calibri" panose="020F0502020204030204" pitchFamily="34" charset="0"/>
              </a:rPr>
              <a:t>Contact details: 01422 300 001. </a:t>
            </a:r>
            <a:r>
              <a:rPr lang="en-US" sz="1800" dirty="0">
                <a:latin typeface="Calibri" panose="020F0502020204030204" pitchFamily="34" charset="0"/>
                <a:cs typeface="Calibri" panose="020F0502020204030204" pitchFamily="34" charset="0"/>
                <a:hlinkClick r:id="rId5"/>
              </a:rPr>
              <a:t>www.openmindscamhs.org.uk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C6E748C-ED15-4158-A2A2-B395BAAEE001}"/>
              </a:ext>
            </a:extLst>
          </p:cNvPr>
          <p:cNvPicPr>
            <a:picLocks noChangeAspect="1"/>
          </p:cNvPicPr>
          <p:nvPr/>
        </p:nvPicPr>
        <p:blipFill>
          <a:blip r:embed="rId7"/>
          <a:stretch>
            <a:fillRect/>
          </a:stretch>
        </p:blipFill>
        <p:spPr>
          <a:xfrm>
            <a:off x="9436954" y="1967919"/>
            <a:ext cx="1235402" cy="1145265"/>
          </a:xfrm>
          <a:prstGeom prst="rect">
            <a:avLst/>
          </a:prstGeom>
        </p:spPr>
      </p:pic>
    </p:spTree>
    <p:extLst>
      <p:ext uri="{BB962C8B-B14F-4D97-AF65-F5344CB8AC3E}">
        <p14:creationId xmlns:p14="http://schemas.microsoft.com/office/powerpoint/2010/main" val="1865008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38881" y="639192"/>
            <a:ext cx="4904669" cy="3666107"/>
          </a:xfrm>
        </p:spPr>
        <p:txBody>
          <a:bodyPr vert="horz" lIns="91440" tIns="45720" rIns="91440" bIns="45720" rtlCol="0" anchor="b">
            <a:normAutofit/>
          </a:bodyPr>
          <a:lstStyle/>
          <a:p>
            <a:r>
              <a:rPr lang="en-US" sz="6000" dirty="0">
                <a:latin typeface="Modern Love" panose="04090805081005020601" pitchFamily="82" charset="0"/>
              </a:rPr>
              <a:t>Thank you for listening!</a:t>
            </a: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type="body" idx="1"/>
          </p:nvPr>
        </p:nvSpPr>
        <p:spPr>
          <a:xfrm>
            <a:off x="638882" y="4631161"/>
            <a:ext cx="3571810" cy="1559327"/>
          </a:xfrm>
        </p:spPr>
        <p:txBody>
          <a:bodyPr vert="horz" lIns="91440" tIns="45720" rIns="91440" bIns="45720" rtlCol="0">
            <a:normAutofit/>
          </a:bodyPr>
          <a:lstStyle/>
          <a:p>
            <a:r>
              <a:rPr lang="en-US">
                <a:solidFill>
                  <a:schemeClr val="tx1"/>
                </a:solidFill>
              </a:rPr>
              <a:t>	</a:t>
            </a:r>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3D1B103C-CBA7-426D-B4B4-944ED0658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990" y="5641975"/>
            <a:ext cx="25590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See the source image">
            <a:extLst>
              <a:ext uri="{FF2B5EF4-FFF2-40B4-BE49-F238E27FC236}">
                <a16:creationId xmlns:a16="http://schemas.microsoft.com/office/drawing/2014/main" id="{9408FF0F-2AAD-4AE0-0145-46E839B1E85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21087" y="1069975"/>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3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E8AA-26C8-449D-82D4-3A6A93F30BE9}"/>
              </a:ext>
            </a:extLst>
          </p:cNvPr>
          <p:cNvSpPr>
            <a:spLocks noGrp="1"/>
          </p:cNvSpPr>
          <p:nvPr>
            <p:ph type="title" idx="4294967295"/>
          </p:nvPr>
        </p:nvSpPr>
        <p:spPr>
          <a:xfrm>
            <a:off x="839787" y="1620982"/>
            <a:ext cx="10512425" cy="3351154"/>
          </a:xfrm>
        </p:spPr>
        <p:txBody>
          <a:bodyPr vert="horz" lIns="91440" tIns="45720" rIns="91440" bIns="45720" rtlCol="0" anchor="b">
            <a:normAutofit/>
          </a:bodyPr>
          <a:lstStyle/>
          <a:p>
            <a:pPr algn="ctr"/>
            <a:r>
              <a:rPr lang="en-US" sz="9600" dirty="0">
                <a:latin typeface="Modern Love" panose="04090805081005020601" pitchFamily="82" charset="0"/>
              </a:rPr>
              <a:t>What is transition?</a:t>
            </a:r>
          </a:p>
        </p:txBody>
      </p:sp>
      <p:pic>
        <p:nvPicPr>
          <p:cNvPr id="7" name="Picture 1">
            <a:extLst>
              <a:ext uri="{FF2B5EF4-FFF2-40B4-BE49-F238E27FC236}">
                <a16:creationId xmlns:a16="http://schemas.microsoft.com/office/drawing/2014/main" id="{7EEB7DD8-0D5B-4092-9376-34585E399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22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Change</a:t>
            </a:r>
            <a:endParaRPr lang="en-GB" sz="66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504825" y="2189311"/>
            <a:ext cx="7435719" cy="42852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2400"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en-US" sz="2400" dirty="0">
                <a:latin typeface="Calibri" panose="020F0502020204030204" pitchFamily="34" charset="0"/>
                <a:cs typeface="Calibri" panose="020F0502020204030204" pitchFamily="34" charset="0"/>
              </a:rPr>
              <a:t>There are two different types of change:</a:t>
            </a:r>
          </a:p>
          <a:p>
            <a:pPr>
              <a:lnSpc>
                <a:spcPct val="100000"/>
              </a:lnSpc>
            </a:pPr>
            <a:r>
              <a:rPr lang="en-US" sz="2400" b="1" dirty="0">
                <a:latin typeface="Calibri" panose="020F0502020204030204" pitchFamily="34" charset="0"/>
                <a:cs typeface="Calibri" panose="020F0502020204030204" pitchFamily="34" charset="0"/>
              </a:rPr>
              <a:t>Discontinuous</a:t>
            </a:r>
            <a:r>
              <a:rPr lang="en-US" sz="2400" dirty="0">
                <a:latin typeface="Calibri" panose="020F0502020204030204" pitchFamily="34" charset="0"/>
                <a:cs typeface="Calibri" panose="020F0502020204030204" pitchFamily="34" charset="0"/>
              </a:rPr>
              <a:t> – a sudden, unplanned change.</a:t>
            </a:r>
          </a:p>
          <a:p>
            <a:pPr>
              <a:lnSpc>
                <a:spcPct val="100000"/>
              </a:lnSpc>
            </a:pPr>
            <a:r>
              <a:rPr lang="en-US" sz="2400" b="1" dirty="0">
                <a:latin typeface="Calibri" panose="020F0502020204030204" pitchFamily="34" charset="0"/>
                <a:cs typeface="Calibri" panose="020F0502020204030204" pitchFamily="34" charset="0"/>
              </a:rPr>
              <a:t>Focal</a:t>
            </a:r>
            <a:r>
              <a:rPr lang="en-US" sz="2400" dirty="0">
                <a:latin typeface="Calibri" panose="020F0502020204030204" pitchFamily="34" charset="0"/>
                <a:cs typeface="Calibri" panose="020F0502020204030204" pitchFamily="34" charset="0"/>
              </a:rPr>
              <a:t> – where the change is planned and it is the only change.</a:t>
            </a:r>
          </a:p>
          <a:p>
            <a:pPr marL="0" indent="0">
              <a:lnSpc>
                <a:spcPct val="100000"/>
              </a:lnSpc>
              <a:buNone/>
            </a:pPr>
            <a:endParaRPr lang="en-US" sz="2400" dirty="0">
              <a:latin typeface="Calibri" panose="020F0502020204030204" pitchFamily="34" charset="0"/>
              <a:cs typeface="Calibri" panose="020F0502020204030204" pitchFamily="34" charset="0"/>
            </a:endParaRPr>
          </a:p>
          <a:p>
            <a:pPr marL="0" indent="0">
              <a:lnSpc>
                <a:spcPct val="100000"/>
              </a:lnSpc>
              <a:buNone/>
            </a:pPr>
            <a:r>
              <a:rPr lang="en-US" sz="2400" dirty="0">
                <a:latin typeface="Calibri" panose="020F0502020204030204" pitchFamily="34" charset="0"/>
                <a:cs typeface="Calibri" panose="020F0502020204030204" pitchFamily="34" charset="0"/>
              </a:rPr>
              <a:t>It is important that the transition to secondary school is a </a:t>
            </a:r>
            <a:r>
              <a:rPr lang="en-US" sz="2400" b="1" dirty="0">
                <a:latin typeface="Calibri" panose="020F0502020204030204" pitchFamily="34" charset="0"/>
                <a:cs typeface="Calibri" panose="020F0502020204030204" pitchFamily="34" charset="0"/>
              </a:rPr>
              <a:t>focal change</a:t>
            </a:r>
            <a:r>
              <a:rPr lang="en-US" sz="2400" dirty="0">
                <a:latin typeface="Calibri" panose="020F0502020204030204" pitchFamily="34" charset="0"/>
                <a:cs typeface="Calibri" panose="020F0502020204030204" pitchFamily="34" charset="0"/>
              </a:rPr>
              <a:t> for your child.</a:t>
            </a: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hange it good but its not easy">
            <a:extLst>
              <a:ext uri="{FF2B5EF4-FFF2-40B4-BE49-F238E27FC236}">
                <a16:creationId xmlns:a16="http://schemas.microsoft.com/office/drawing/2014/main" id="{03468142-3951-460E-8040-3875C2F8A3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0544" y="3368061"/>
            <a:ext cx="3873840" cy="15717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614B87E-156E-435A-8D0B-F6390187698E}"/>
              </a:ext>
            </a:extLst>
          </p:cNvPr>
          <p:cNvSpPr txBox="1"/>
          <p:nvPr/>
        </p:nvSpPr>
        <p:spPr>
          <a:xfrm>
            <a:off x="4966665" y="6585900"/>
            <a:ext cx="727474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Taken from: </a:t>
            </a:r>
            <a:r>
              <a:rPr lang="en-GB" sz="1000" dirty="0">
                <a:latin typeface="Calibri" panose="020F0502020204030204" pitchFamily="34" charset="0"/>
                <a:cs typeface="Calibri" panose="020F0502020204030204" pitchFamily="34" charset="0"/>
                <a:hlinkClick r:id="rId5"/>
              </a:rPr>
              <a:t>Change It Good But Its Not Easy Pictures, Photos, and Images for Facebook, Tumblr, Pinterest, and Twitter (lovethispic.com)</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137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7200" dirty="0">
                <a:latin typeface="Modern Love" panose="04090805081005020601" pitchFamily="82" charset="0"/>
              </a:rPr>
              <a:t>Anxiety</a:t>
            </a:r>
            <a:endParaRPr lang="en-GB" sz="48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167509"/>
            <a:ext cx="5901581" cy="432536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Worry is </a:t>
            </a:r>
            <a:r>
              <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normal</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anxiety is when we cannot let go of that worry and we find ourselves worrying about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lots of different things, all the time</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Anxiety is our body’s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defense mechanism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helps to keep us safe – our brain reacts to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dangerous/stressful situations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prepares our bodies to react by releasing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adrenaline</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This is called the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fight-flight-freeze response</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Stress Recess: The Fight or Flight Response - Release Your Voice">
            <a:extLst>
              <a:ext uri="{FF2B5EF4-FFF2-40B4-BE49-F238E27FC236}">
                <a16:creationId xmlns:a16="http://schemas.microsoft.com/office/drawing/2014/main" id="{F715F4F2-37CB-7DB4-B222-850D78968F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40" r="23567" b="2"/>
          <a:stretch/>
        </p:blipFill>
        <p:spPr bwMode="auto">
          <a:xfrm>
            <a:off x="6775720" y="1725535"/>
            <a:ext cx="4923265" cy="458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04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fontScale="90000"/>
          </a:bodyPr>
          <a:lstStyle/>
          <a:p>
            <a:pPr algn="ctr"/>
            <a:r>
              <a:rPr lang="en-US" sz="6000" dirty="0">
                <a:latin typeface="Modern Love" panose="04090805081005020601" pitchFamily="82" charset="0"/>
              </a:rPr>
              <a:t>Spotting the warning signs…</a:t>
            </a:r>
            <a:endParaRPr lang="en-GB" sz="60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AE04DF63-0BE6-4AD1-B1BD-124B84D6D37B}"/>
              </a:ext>
            </a:extLst>
          </p:cNvPr>
          <p:cNvSpPr txBox="1">
            <a:spLocks/>
          </p:cNvSpPr>
          <p:nvPr/>
        </p:nvSpPr>
        <p:spPr>
          <a:xfrm>
            <a:off x="669036" y="2055813"/>
            <a:ext cx="9105637" cy="45456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latin typeface="Calibri" panose="020F0502020204030204" pitchFamily="34" charset="0"/>
                <a:cs typeface="Calibri" panose="020F0502020204030204" pitchFamily="34" charset="0"/>
              </a:rPr>
              <a:t>Some warning signs of anxiety to look out for in young people include:</a:t>
            </a:r>
          </a:p>
          <a:p>
            <a:pPr>
              <a:lnSpc>
                <a:spcPct val="100000"/>
              </a:lnSpc>
            </a:pPr>
            <a:r>
              <a:rPr lang="en-US" sz="2400" b="1" dirty="0">
                <a:latin typeface="Calibri" panose="020F0502020204030204" pitchFamily="34" charset="0"/>
                <a:cs typeface="Calibri" panose="020F0502020204030204" pitchFamily="34" charset="0"/>
              </a:rPr>
              <a:t>Physical symptoms </a:t>
            </a:r>
            <a:r>
              <a:rPr lang="en-US" sz="2400" dirty="0">
                <a:latin typeface="Calibri" panose="020F0502020204030204" pitchFamily="34" charset="0"/>
                <a:cs typeface="Calibri" panose="020F0502020204030204" pitchFamily="34" charset="0"/>
              </a:rPr>
              <a:t>of anxiety </a:t>
            </a:r>
            <a:r>
              <a:rPr lang="en-US" sz="2400" dirty="0" err="1">
                <a:latin typeface="Calibri" panose="020F0502020204030204" pitchFamily="34" charset="0"/>
                <a:cs typeface="Calibri" panose="020F0502020204030204" pitchFamily="34" charset="0"/>
              </a:rPr>
              <a:t>eg.</a:t>
            </a:r>
            <a:r>
              <a:rPr lang="en-US" sz="2400" dirty="0">
                <a:latin typeface="Calibri" panose="020F0502020204030204" pitchFamily="34" charset="0"/>
                <a:cs typeface="Calibri" panose="020F0502020204030204" pitchFamily="34" charset="0"/>
              </a:rPr>
              <a:t> tummy ache, etc.</a:t>
            </a:r>
          </a:p>
          <a:p>
            <a:pPr>
              <a:lnSpc>
                <a:spcPct val="100000"/>
              </a:lnSpc>
            </a:pPr>
            <a:r>
              <a:rPr lang="en-US" sz="2400" b="1" dirty="0">
                <a:latin typeface="Calibri" panose="020F0502020204030204" pitchFamily="34" charset="0"/>
                <a:cs typeface="Calibri" panose="020F0502020204030204" pitchFamily="34" charset="0"/>
              </a:rPr>
              <a:t>Struggling to separate </a:t>
            </a:r>
            <a:r>
              <a:rPr lang="en-US" sz="2400" dirty="0">
                <a:latin typeface="Calibri" panose="020F0502020204030204" pitchFamily="34" charset="0"/>
                <a:cs typeface="Calibri" panose="020F0502020204030204" pitchFamily="34" charset="0"/>
              </a:rPr>
              <a:t>from parent/carer, presenting as </a:t>
            </a:r>
            <a:r>
              <a:rPr lang="en-US" sz="2400" b="1" dirty="0">
                <a:latin typeface="Calibri" panose="020F0502020204030204" pitchFamily="34" charset="0"/>
                <a:cs typeface="Calibri" panose="020F0502020204030204" pitchFamily="34" charset="0"/>
              </a:rPr>
              <a:t>emotional</a:t>
            </a:r>
          </a:p>
          <a:p>
            <a:pPr>
              <a:lnSpc>
                <a:spcPct val="100000"/>
              </a:lnSpc>
            </a:pPr>
            <a:r>
              <a:rPr lang="en-US" sz="2400" dirty="0">
                <a:latin typeface="Calibri" panose="020F0502020204030204" pitchFamily="34" charset="0"/>
                <a:cs typeface="Calibri" panose="020F0502020204030204" pitchFamily="34" charset="0"/>
              </a:rPr>
              <a:t>Asking lots of questions to get </a:t>
            </a:r>
            <a:r>
              <a:rPr lang="en-US" sz="2400" b="1" dirty="0">
                <a:latin typeface="Calibri" panose="020F0502020204030204" pitchFamily="34" charset="0"/>
                <a:cs typeface="Calibri" panose="020F0502020204030204" pitchFamily="34" charset="0"/>
              </a:rPr>
              <a:t>reassurance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eg.</a:t>
            </a:r>
            <a:r>
              <a:rPr lang="en-US" sz="2400" dirty="0">
                <a:latin typeface="Calibri" panose="020F0502020204030204" pitchFamily="34" charset="0"/>
                <a:cs typeface="Calibri" panose="020F0502020204030204" pitchFamily="34" charset="0"/>
              </a:rPr>
              <a:t> about work, timetable, plans.</a:t>
            </a:r>
          </a:p>
          <a:p>
            <a:pPr>
              <a:lnSpc>
                <a:spcPct val="100000"/>
              </a:lnSpc>
            </a:pPr>
            <a:r>
              <a:rPr lang="en-US" sz="2400" b="1" dirty="0">
                <a:latin typeface="Calibri" panose="020F0502020204030204" pitchFamily="34" charset="0"/>
                <a:cs typeface="Calibri" panose="020F0502020204030204" pitchFamily="34" charset="0"/>
              </a:rPr>
              <a:t>Avoiding/refusal </a:t>
            </a:r>
            <a:r>
              <a:rPr lang="en-US" sz="2400" dirty="0">
                <a:latin typeface="Calibri" panose="020F0502020204030204" pitchFamily="34" charset="0"/>
                <a:cs typeface="Calibri" panose="020F0502020204030204" pitchFamily="34" charset="0"/>
              </a:rPr>
              <a:t>to talk about school/going to school</a:t>
            </a:r>
          </a:p>
          <a:p>
            <a:pPr>
              <a:lnSpc>
                <a:spcPct val="100000"/>
              </a:lnSpc>
            </a:pPr>
            <a:r>
              <a:rPr lang="en-US" sz="2400" dirty="0">
                <a:latin typeface="Calibri" panose="020F0502020204030204" pitchFamily="34" charset="0"/>
                <a:cs typeface="Calibri" panose="020F0502020204030204" pitchFamily="34" charset="0"/>
              </a:rPr>
              <a:t>Repeated </a:t>
            </a:r>
            <a:r>
              <a:rPr lang="en-US" sz="2400" b="1" dirty="0">
                <a:latin typeface="Calibri" panose="020F0502020204030204" pitchFamily="34" charset="0"/>
                <a:cs typeface="Calibri" panose="020F0502020204030204" pitchFamily="34" charset="0"/>
              </a:rPr>
              <a:t>checking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eg.</a:t>
            </a:r>
            <a:r>
              <a:rPr lang="en-US" sz="2400" dirty="0">
                <a:latin typeface="Calibri" panose="020F0502020204030204" pitchFamily="34" charset="0"/>
                <a:cs typeface="Calibri" panose="020F0502020204030204" pitchFamily="34" charset="0"/>
              </a:rPr>
              <a:t> that work is correct, that they have everything</a:t>
            </a:r>
          </a:p>
          <a:p>
            <a:pPr>
              <a:lnSpc>
                <a:spcPct val="100000"/>
              </a:lnSpc>
            </a:pPr>
            <a:r>
              <a:rPr lang="en-US" sz="2400" dirty="0">
                <a:latin typeface="Calibri" panose="020F0502020204030204" pitchFamily="34" charset="0"/>
                <a:cs typeface="Calibri" panose="020F0502020204030204" pitchFamily="34" charset="0"/>
              </a:rPr>
              <a:t>Worry about </a:t>
            </a:r>
            <a:r>
              <a:rPr lang="en-US" sz="2400" b="1" dirty="0">
                <a:latin typeface="Calibri" panose="020F0502020204030204" pitchFamily="34" charset="0"/>
                <a:cs typeface="Calibri" panose="020F0502020204030204" pitchFamily="34" charset="0"/>
              </a:rPr>
              <a:t>what other people think</a:t>
            </a:r>
            <a:r>
              <a:rPr lang="en-US" sz="2400" dirty="0">
                <a:latin typeface="Calibri" panose="020F0502020204030204" pitchFamily="34" charset="0"/>
                <a:cs typeface="Calibri" panose="020F0502020204030204" pitchFamily="34" charset="0"/>
              </a:rPr>
              <a:t>, trying to </a:t>
            </a:r>
            <a:r>
              <a:rPr lang="en-US" sz="2400" b="1" dirty="0">
                <a:latin typeface="Calibri" panose="020F0502020204030204" pitchFamily="34" charset="0"/>
                <a:cs typeface="Calibri" panose="020F0502020204030204" pitchFamily="34" charset="0"/>
              </a:rPr>
              <a:t>people please</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perfectionist</a:t>
            </a:r>
          </a:p>
          <a:p>
            <a:pPr>
              <a:lnSpc>
                <a:spcPct val="100000"/>
              </a:lnSpc>
            </a:pPr>
            <a:r>
              <a:rPr lang="en-US" sz="2400" dirty="0">
                <a:latin typeface="Calibri" panose="020F0502020204030204" pitchFamily="34" charset="0"/>
                <a:cs typeface="Calibri" panose="020F0502020204030204" pitchFamily="34" charset="0"/>
              </a:rPr>
              <a:t>Difficulty </a:t>
            </a:r>
            <a:r>
              <a:rPr lang="en-US" sz="2400" b="1" dirty="0">
                <a:latin typeface="Calibri" panose="020F0502020204030204" pitchFamily="34" charset="0"/>
                <a:cs typeface="Calibri" panose="020F0502020204030204" pitchFamily="34" charset="0"/>
              </a:rPr>
              <a:t>concentrating</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fidgeting</a:t>
            </a:r>
          </a:p>
          <a:p>
            <a:pPr>
              <a:lnSpc>
                <a:spcPct val="100000"/>
              </a:lnSpc>
            </a:pPr>
            <a:r>
              <a:rPr lang="en-US" sz="2400" b="1" dirty="0">
                <a:latin typeface="Calibri" panose="020F0502020204030204" pitchFamily="34" charset="0"/>
                <a:cs typeface="Calibri" panose="020F0502020204030204" pitchFamily="34" charset="0"/>
              </a:rPr>
              <a:t>Changes to appetite and sleep</a:t>
            </a:r>
            <a:endParaRPr lang="en-US" sz="2400" dirty="0">
              <a:latin typeface="Calibri" panose="020F0502020204030204" pitchFamily="34" charset="0"/>
              <a:cs typeface="Calibri" panose="020F0502020204030204" pitchFamily="34" charset="0"/>
            </a:endParaRPr>
          </a:p>
        </p:txBody>
      </p:sp>
      <p:pic>
        <p:nvPicPr>
          <p:cNvPr id="9" name="Picture 4" descr="See the source image">
            <a:extLst>
              <a:ext uri="{FF2B5EF4-FFF2-40B4-BE49-F238E27FC236}">
                <a16:creationId xmlns:a16="http://schemas.microsoft.com/office/drawing/2014/main" id="{11BE7F7F-6641-4A9F-8B24-7F6B2E569F3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44430" y="2529774"/>
            <a:ext cx="2203729" cy="220372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CEDCD3B-DCFC-4F49-8BAD-CD25C8C9A37D}"/>
              </a:ext>
            </a:extLst>
          </p:cNvPr>
          <p:cNvSpPr txBox="1"/>
          <p:nvPr/>
        </p:nvSpPr>
        <p:spPr>
          <a:xfrm>
            <a:off x="9284998" y="6601439"/>
            <a:ext cx="292259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Image from: </a:t>
            </a:r>
            <a:r>
              <a:rPr lang="en-GB" sz="1000" dirty="0">
                <a:latin typeface="Calibri" panose="020F0502020204030204" pitchFamily="34" charset="0"/>
                <a:cs typeface="Calibri" panose="020F0502020204030204" pitchFamily="34" charset="0"/>
                <a:hlinkClick r:id="rId5"/>
              </a:rPr>
              <a:t>Images Bee GIF - Find &amp; Share on GIPHY</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66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Teenage Brain!</a:t>
            </a:r>
            <a:endParaRPr lang="en-GB" sz="66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509939"/>
            <a:ext cx="10853928" cy="35238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24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ee the source image">
            <a:extLst>
              <a:ext uri="{FF2B5EF4-FFF2-40B4-BE49-F238E27FC236}">
                <a16:creationId xmlns:a16="http://schemas.microsoft.com/office/drawing/2014/main" id="{DDE8D226-A7B9-4339-A32F-826E922B19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50401" y="2189311"/>
            <a:ext cx="2636443" cy="197733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1F300A06-51AF-4861-9F66-DDC1FBDE2395}"/>
              </a:ext>
            </a:extLst>
          </p:cNvPr>
          <p:cNvSpPr txBox="1">
            <a:spLocks/>
          </p:cNvSpPr>
          <p:nvPr/>
        </p:nvSpPr>
        <p:spPr>
          <a:xfrm>
            <a:off x="669036" y="1899540"/>
            <a:ext cx="9617964" cy="47455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latin typeface="Calibri" panose="020F0502020204030204" pitchFamily="34" charset="0"/>
                <a:cs typeface="Calibri" panose="020F0502020204030204" pitchFamily="34" charset="0"/>
              </a:rPr>
              <a:t>Children are going through a period of hormonal change and </a:t>
            </a:r>
            <a:r>
              <a:rPr lang="en-US" sz="2400" b="1" dirty="0">
                <a:latin typeface="Calibri" panose="020F0502020204030204" pitchFamily="34" charset="0"/>
                <a:cs typeface="Calibri" panose="020F0502020204030204" pitchFamily="34" charset="0"/>
              </a:rPr>
              <a:t>neurological changes </a:t>
            </a:r>
            <a:r>
              <a:rPr lang="en-US" sz="2400" dirty="0">
                <a:latin typeface="Calibri" panose="020F0502020204030204" pitchFamily="34" charset="0"/>
                <a:cs typeface="Calibri" panose="020F0502020204030204" pitchFamily="34" charset="0"/>
              </a:rPr>
              <a:t>– the brain is ‘</a:t>
            </a:r>
            <a:r>
              <a:rPr lang="en-US" sz="2400" b="1" dirty="0">
                <a:latin typeface="Calibri" panose="020F0502020204030204" pitchFamily="34" charset="0"/>
                <a:cs typeface="Calibri" panose="020F0502020204030204" pitchFamily="34" charset="0"/>
              </a:rPr>
              <a:t>pruning</a:t>
            </a:r>
            <a:r>
              <a:rPr lang="en-US" sz="2400" dirty="0">
                <a:latin typeface="Calibri" panose="020F0502020204030204" pitchFamily="34" charset="0"/>
                <a:cs typeface="Calibri" panose="020F0502020204030204" pitchFamily="34" charset="0"/>
              </a:rPr>
              <a:t>’ itself and getting rid of pathways that are not used.</a:t>
            </a:r>
          </a:p>
          <a:p>
            <a:pPr marL="0" indent="0">
              <a:lnSpc>
                <a:spcPct val="100000"/>
              </a:lnSpc>
              <a:buFont typeface="Arial" panose="020B0604020202020204" pitchFamily="34" charset="0"/>
              <a:buNone/>
            </a:pPr>
            <a:endParaRPr lang="en-US" sz="24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pPr>
            <a:r>
              <a:rPr lang="en-US" sz="2400" b="1" dirty="0">
                <a:solidFill>
                  <a:srgbClr val="FF0000"/>
                </a:solidFill>
                <a:effectLst/>
                <a:latin typeface="Calibri" panose="020F0502020204030204" pitchFamily="34" charset="0"/>
                <a:ea typeface="Times New Roman" panose="02020603050405020304" pitchFamily="18" charset="0"/>
              </a:rPr>
              <a:t>Synaptic pruning</a:t>
            </a:r>
            <a:r>
              <a:rPr lang="en-US" sz="2400" dirty="0">
                <a:solidFill>
                  <a:srgbClr val="FF0000"/>
                </a:solidFill>
                <a:effectLst/>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rPr>
              <a:t>results in a loss of paths - these pathways are within the brain and link emotions and thoughts. If a child witnesses trauma on a regular basis this path will be very strong, as opposed to a child who is praised regularly where this pathway would be strong.</a:t>
            </a:r>
            <a:endParaRPr lang="en-GB" sz="2400" dirty="0">
              <a:effectLst/>
              <a:latin typeface="Times New Roman" panose="02020603050405020304" pitchFamily="18" charset="0"/>
              <a:ea typeface="Times New Roman" panose="02020603050405020304" pitchFamily="18" charset="0"/>
            </a:endParaRPr>
          </a:p>
          <a:p>
            <a:pPr marL="0" indent="0">
              <a:lnSpc>
                <a:spcPct val="100000"/>
              </a:lnSpc>
              <a:buFont typeface="Arial" panose="020B0604020202020204" pitchFamily="34" charset="0"/>
              <a:buNone/>
            </a:pPr>
            <a:endParaRPr lang="en-US" sz="2400"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en-US" sz="2400"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en-US" sz="24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A44C9B5-F736-42B1-BFCE-CC5F912045D5}"/>
              </a:ext>
            </a:extLst>
          </p:cNvPr>
          <p:cNvSpPr txBox="1"/>
          <p:nvPr/>
        </p:nvSpPr>
        <p:spPr>
          <a:xfrm>
            <a:off x="9344613" y="6628448"/>
            <a:ext cx="2896947"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Image from: </a:t>
            </a:r>
            <a:r>
              <a:rPr lang="en-GB" sz="1000" dirty="0">
                <a:latin typeface="Calibri" panose="020F0502020204030204" pitchFamily="34" charset="0"/>
                <a:cs typeface="Calibri" panose="020F0502020204030204" pitchFamily="34" charset="0"/>
                <a:hlinkClick r:id="rId5"/>
              </a:rPr>
              <a:t>Brainwave by Alana </a:t>
            </a:r>
            <a:r>
              <a:rPr lang="en-GB" sz="1000" dirty="0" err="1">
                <a:latin typeface="Calibri" panose="020F0502020204030204" pitchFamily="34" charset="0"/>
                <a:cs typeface="Calibri" panose="020F0502020204030204" pitchFamily="34" charset="0"/>
                <a:hlinkClick r:id="rId5"/>
              </a:rPr>
              <a:t>Brajdic</a:t>
            </a:r>
            <a:r>
              <a:rPr lang="en-GB" sz="1000" dirty="0">
                <a:latin typeface="Calibri" panose="020F0502020204030204" pitchFamily="34" charset="0"/>
                <a:cs typeface="Calibri" panose="020F0502020204030204" pitchFamily="34" charset="0"/>
                <a:hlinkClick r:id="rId5"/>
              </a:rPr>
              <a:t> on </a:t>
            </a:r>
            <a:r>
              <a:rPr lang="en-GB" sz="1000" dirty="0" err="1">
                <a:latin typeface="Calibri" panose="020F0502020204030204" pitchFamily="34" charset="0"/>
                <a:cs typeface="Calibri" panose="020F0502020204030204" pitchFamily="34" charset="0"/>
                <a:hlinkClick r:id="rId5"/>
              </a:rPr>
              <a:t>Dribbble</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073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dirty="0">
                <a:latin typeface="Modern Love" panose="04090805081005020601" pitchFamily="82" charset="0"/>
              </a:rPr>
              <a:t>Brain changes and behaviour</a:t>
            </a:r>
            <a:endParaRPr lang="en-GB"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601DD92-C725-8668-D16F-78418E6383BF}"/>
              </a:ext>
            </a:extLst>
          </p:cNvPr>
          <p:cNvSpPr txBox="1">
            <a:spLocks/>
          </p:cNvSpPr>
          <p:nvPr/>
        </p:nvSpPr>
        <p:spPr>
          <a:xfrm>
            <a:off x="669037" y="1881251"/>
            <a:ext cx="10853927" cy="48021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Many behavioural/emotional changes at this time are due to </a:t>
            </a:r>
            <a:r>
              <a:rPr kumimoji="0" lang="en-GB"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brain changes </a:t>
            </a:r>
            <a:r>
              <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 opposed to hormonal issues.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nSpc>
                <a:spcPct val="100000"/>
              </a:lnSpc>
              <a:defRPr/>
            </a:pPr>
            <a:r>
              <a:rPr lang="en-US" sz="2400" dirty="0">
                <a:solidFill>
                  <a:prstClr val="black"/>
                </a:solidFill>
                <a:latin typeface="Calibri" panose="020F0502020204030204" pitchFamily="34" charset="0"/>
                <a:cs typeface="Calibri" panose="020F0502020204030204" pitchFamily="34" charset="0"/>
              </a:rPr>
              <a:t>Feeling </a:t>
            </a:r>
            <a:r>
              <a:rPr lang="en-US" sz="2400" b="1" dirty="0">
                <a:solidFill>
                  <a:prstClr val="black"/>
                </a:solidFill>
                <a:latin typeface="Calibri" panose="020F0502020204030204" pitchFamily="34" charset="0"/>
                <a:cs typeface="Calibri" panose="020F0502020204030204" pitchFamily="34" charset="0"/>
              </a:rPr>
              <a:t>confused</a:t>
            </a:r>
            <a:r>
              <a:rPr lang="en-US" sz="2400" dirty="0">
                <a:solidFill>
                  <a:prstClr val="black"/>
                </a:solidFill>
                <a:latin typeface="Calibri" panose="020F0502020204030204" pitchFamily="34" charset="0"/>
                <a:cs typeface="Calibri" panose="020F0502020204030204" pitchFamily="34" charset="0"/>
              </a:rPr>
              <a:t> or </a:t>
            </a:r>
            <a:r>
              <a:rPr lang="en-US" sz="2400" b="1" dirty="0">
                <a:solidFill>
                  <a:prstClr val="black"/>
                </a:solidFill>
                <a:latin typeface="Calibri" panose="020F0502020204030204" pitchFamily="34" charset="0"/>
                <a:cs typeface="Calibri" panose="020F0502020204030204" pitchFamily="34" charset="0"/>
              </a:rPr>
              <a:t>uncertain</a:t>
            </a:r>
            <a:r>
              <a:rPr lang="en-US" sz="2400" dirty="0">
                <a:solidFill>
                  <a:prstClr val="black"/>
                </a:solidFill>
                <a:latin typeface="Calibri" panose="020F0502020204030204" pitchFamily="34" charset="0"/>
                <a:cs typeface="Calibri" panose="020F0502020204030204" pitchFamily="34" charset="0"/>
              </a:rPr>
              <a:t> – finding it </a:t>
            </a:r>
            <a:r>
              <a:rPr lang="en-US" sz="2400" b="1" dirty="0">
                <a:solidFill>
                  <a:prstClr val="black"/>
                </a:solidFill>
                <a:latin typeface="Calibri" panose="020F0502020204030204" pitchFamily="34" charset="0"/>
                <a:cs typeface="Calibri" panose="020F0502020204030204" pitchFamily="34" charset="0"/>
              </a:rPr>
              <a:t>difficult to make decisions</a:t>
            </a:r>
          </a:p>
          <a:p>
            <a:pPr>
              <a:lnSpc>
                <a:spcPct val="100000"/>
              </a:lnSpc>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knowing what to think</a:t>
            </a:r>
          </a:p>
          <a:p>
            <a:pPr>
              <a:lnSpc>
                <a:spcPct val="100000"/>
              </a:lnSpc>
              <a:defRPr/>
            </a:pPr>
            <a:r>
              <a:rPr lang="en-US" sz="2400" b="1" dirty="0">
                <a:solidFill>
                  <a:prstClr val="black"/>
                </a:solidFill>
                <a:latin typeface="Calibri" panose="020F0502020204030204" pitchFamily="34" charset="0"/>
                <a:cs typeface="Calibri" panose="020F0502020204030204" pitchFamily="34" charset="0"/>
              </a:rPr>
              <a:t>Irritability</a:t>
            </a:r>
          </a:p>
          <a:p>
            <a:pPr>
              <a:lnSpc>
                <a:spcPct val="100000"/>
              </a:lnSpc>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Mood </a:t>
            </a:r>
            <a:r>
              <a:rPr lang="en-US" sz="2400" b="1" dirty="0">
                <a:solidFill>
                  <a:prstClr val="black"/>
                </a:solidFill>
                <a:latin typeface="Calibri" panose="020F0502020204030204" pitchFamily="34" charset="0"/>
                <a:cs typeface="Calibri" panose="020F0502020204030204" pitchFamily="34" charset="0"/>
              </a:rPr>
              <a:t>swings</a:t>
            </a:r>
          </a:p>
          <a:p>
            <a:pPr>
              <a:lnSpc>
                <a:spcPct val="100000"/>
              </a:lnSpc>
              <a:defRPr/>
            </a:pPr>
            <a:r>
              <a:rPr kumimoji="0" lang="en-GB" sz="24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Prioritising</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fun</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things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motivated by praise and getting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rewards</a:t>
            </a:r>
          </a:p>
          <a:p>
            <a:pPr>
              <a:lnSpc>
                <a:spcPct val="100000"/>
              </a:lnSpc>
              <a:defRPr/>
            </a:pPr>
            <a:r>
              <a:rPr lang="en-US" sz="2400" b="1" dirty="0">
                <a:solidFill>
                  <a:prstClr val="black"/>
                </a:solidFill>
                <a:latin typeface="Calibri" panose="020F0502020204030204" pitchFamily="34" charset="0"/>
                <a:cs typeface="Calibri" panose="020F0502020204030204" pitchFamily="34" charset="0"/>
              </a:rPr>
              <a:t>Sleep difficulties</a:t>
            </a:r>
          </a:p>
          <a:p>
            <a:pPr>
              <a:lnSpc>
                <a:spcPct val="100000"/>
              </a:lnSpc>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Increased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risk taking</a:t>
            </a:r>
          </a:p>
          <a:p>
            <a:pPr>
              <a:lnSpc>
                <a:spcPct val="100000"/>
              </a:lnSpc>
              <a:defRPr/>
            </a:pPr>
            <a:r>
              <a:rPr lang="en-US" sz="2400" dirty="0">
                <a:solidFill>
                  <a:prstClr val="black"/>
                </a:solidFill>
                <a:latin typeface="Calibri" panose="020F0502020204030204" pitchFamily="34" charset="0"/>
                <a:cs typeface="Calibri" panose="020F0502020204030204" pitchFamily="34" charset="0"/>
              </a:rPr>
              <a:t>Sensitivity to </a:t>
            </a:r>
            <a:r>
              <a:rPr lang="en-US" sz="2400" b="1" dirty="0">
                <a:solidFill>
                  <a:prstClr val="black"/>
                </a:solidFill>
                <a:latin typeface="Calibri" panose="020F0502020204030204" pitchFamily="34" charset="0"/>
                <a:cs typeface="Calibri" panose="020F0502020204030204" pitchFamily="34" charset="0"/>
              </a:rPr>
              <a:t>stress</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nSpc>
                <a:spcPct val="100000"/>
              </a:lnSpc>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07669945"/>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45255f-a452-4a41-b574-93925d7cb936" xsi:nil="true"/>
    <lcf76f155ced4ddcb4097134ff3c332f xmlns="e9073ca4-3077-4be7-844f-dc98344530d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9E48834B653B41971D205A9DC97414" ma:contentTypeVersion="16" ma:contentTypeDescription="Create a new document." ma:contentTypeScope="" ma:versionID="568672d5b9fc6dbfc43994013bdabb10">
  <xsd:schema xmlns:xsd="http://www.w3.org/2001/XMLSchema" xmlns:xs="http://www.w3.org/2001/XMLSchema" xmlns:p="http://schemas.microsoft.com/office/2006/metadata/properties" xmlns:ns2="e9073ca4-3077-4be7-844f-dc98344530d1" xmlns:ns3="ec45255f-a452-4a41-b574-93925d7cb936" targetNamespace="http://schemas.microsoft.com/office/2006/metadata/properties" ma:root="true" ma:fieldsID="740374ffa0c545ca2a7c4f5e1875b303" ns2:_="" ns3:_="">
    <xsd:import namespace="e9073ca4-3077-4be7-844f-dc98344530d1"/>
    <xsd:import namespace="ec45255f-a452-4a41-b574-93925d7cb9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073ca4-3077-4be7-844f-dc9834453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f165af-2428-4ab7-b2a5-16a1d5d593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45255f-a452-4a41-b574-93925d7cb9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f33e5-ea10-4d89-bbdb-e04a25d72af0}" ma:internalName="TaxCatchAll" ma:showField="CatchAllData" ma:web="ec45255f-a452-4a41-b574-93925d7cb9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B7EF0C-0F58-4D04-B28C-8E9A0B6F657C}">
  <ds:schemaRefs>
    <ds:schemaRef ds:uri="http://schemas.microsoft.com/office/2006/metadata/properties"/>
    <ds:schemaRef ds:uri="http://schemas.microsoft.com/office/infopath/2007/PartnerControls"/>
    <ds:schemaRef ds:uri="ec45255f-a452-4a41-b574-93925d7cb936"/>
    <ds:schemaRef ds:uri="e9073ca4-3077-4be7-844f-dc98344530d1"/>
  </ds:schemaRefs>
</ds:datastoreItem>
</file>

<file path=customXml/itemProps2.xml><?xml version="1.0" encoding="utf-8"?>
<ds:datastoreItem xmlns:ds="http://schemas.openxmlformats.org/officeDocument/2006/customXml" ds:itemID="{67EAC479-56B4-4844-9146-7C0366404496}">
  <ds:schemaRefs>
    <ds:schemaRef ds:uri="http://schemas.microsoft.com/sharepoint/v3/contenttype/forms"/>
  </ds:schemaRefs>
</ds:datastoreItem>
</file>

<file path=customXml/itemProps3.xml><?xml version="1.0" encoding="utf-8"?>
<ds:datastoreItem xmlns:ds="http://schemas.openxmlformats.org/officeDocument/2006/customXml" ds:itemID="{247F6245-AD92-4B8C-A270-17150E82C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073ca4-3077-4be7-844f-dc98344530d1"/>
    <ds:schemaRef ds:uri="ec45255f-a452-4a41-b574-93925d7cb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Sketchy</Template>
  <TotalTime>0</TotalTime>
  <Words>2663</Words>
  <Application>Microsoft Office PowerPoint</Application>
  <PresentationFormat>Widescreen</PresentationFormat>
  <Paragraphs>310</Paragraphs>
  <Slides>38</Slides>
  <Notes>38</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Cavolini</vt:lpstr>
      <vt:lpstr>Modern Love</vt:lpstr>
      <vt:lpstr>The Hand Bold</vt:lpstr>
      <vt:lpstr>The Serif Hand Black</vt:lpstr>
      <vt:lpstr>Times New Roman</vt:lpstr>
      <vt:lpstr>Wingdings</vt:lpstr>
      <vt:lpstr>SketchyVTI</vt:lpstr>
      <vt:lpstr>Supporting Transition</vt:lpstr>
      <vt:lpstr>Introductions</vt:lpstr>
      <vt:lpstr>Aims</vt:lpstr>
      <vt:lpstr>What is transition?</vt:lpstr>
      <vt:lpstr>Change</vt:lpstr>
      <vt:lpstr>Anxiety</vt:lpstr>
      <vt:lpstr>Spotting the warning signs…</vt:lpstr>
      <vt:lpstr>Teenage Brain!</vt:lpstr>
      <vt:lpstr>Brain changes and behaviour</vt:lpstr>
      <vt:lpstr>The Social Brain</vt:lpstr>
      <vt:lpstr>The Social Brain</vt:lpstr>
      <vt:lpstr>What does a successful transition look like?</vt:lpstr>
      <vt:lpstr>Transition Outcomes</vt:lpstr>
      <vt:lpstr>Transition</vt:lpstr>
      <vt:lpstr>How can you support transition?</vt:lpstr>
      <vt:lpstr>Explore</vt:lpstr>
      <vt:lpstr>Connecting</vt:lpstr>
      <vt:lpstr>Building friendships and relationships</vt:lpstr>
      <vt:lpstr>Empowering</vt:lpstr>
      <vt:lpstr>Other tips…</vt:lpstr>
      <vt:lpstr>Some resources for supporting the transition…</vt:lpstr>
      <vt:lpstr>Action Plan</vt:lpstr>
      <vt:lpstr>Anxiety Thermometer</vt:lpstr>
      <vt:lpstr>Positives and Negatives of Change</vt:lpstr>
      <vt:lpstr>Self-Soothe Box</vt:lpstr>
      <vt:lpstr>Positive Thinking!</vt:lpstr>
      <vt:lpstr>Other suggestions…</vt:lpstr>
      <vt:lpstr>What to do if more support is needed?</vt:lpstr>
      <vt:lpstr>What to do if more support is needed?</vt:lpstr>
      <vt:lpstr>Kooth</vt:lpstr>
      <vt:lpstr>Night Owls</vt:lpstr>
      <vt:lpstr>Q&amp;A</vt:lpstr>
      <vt:lpstr>Useful resources</vt:lpstr>
      <vt:lpstr>Useful apps</vt:lpstr>
      <vt:lpstr>Useful links</vt:lpstr>
      <vt:lpstr>Useful links</vt:lpstr>
      <vt:lpstr>Useful links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dc:title>
  <dc:creator>Alice Lilley</dc:creator>
  <cp:lastModifiedBy>Claire Tooth</cp:lastModifiedBy>
  <cp:revision>59</cp:revision>
  <dcterms:created xsi:type="dcterms:W3CDTF">2021-03-24T16:38:14Z</dcterms:created>
  <dcterms:modified xsi:type="dcterms:W3CDTF">2023-06-13T19:51:38Z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0x0101008D9E48834B653B41971D205A9DC97414</vt:lpwstr>
  </property>
</Properties>
</file>